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52"/>
  </p:notesMasterIdLst>
  <p:sldIdLst>
    <p:sldId id="317" r:id="rId2"/>
    <p:sldId id="320" r:id="rId3"/>
    <p:sldId id="267" r:id="rId4"/>
    <p:sldId id="268" r:id="rId5"/>
    <p:sldId id="269" r:id="rId6"/>
    <p:sldId id="275" r:id="rId7"/>
    <p:sldId id="270" r:id="rId8"/>
    <p:sldId id="271" r:id="rId9"/>
    <p:sldId id="276" r:id="rId10"/>
    <p:sldId id="272" r:id="rId11"/>
    <p:sldId id="273" r:id="rId12"/>
    <p:sldId id="274" r:id="rId13"/>
    <p:sldId id="277" r:id="rId14"/>
    <p:sldId id="319" r:id="rId15"/>
    <p:sldId id="278" r:id="rId16"/>
    <p:sldId id="279" r:id="rId17"/>
    <p:sldId id="280" r:id="rId18"/>
    <p:sldId id="281" r:id="rId19"/>
    <p:sldId id="282" r:id="rId20"/>
    <p:sldId id="283" r:id="rId21"/>
    <p:sldId id="284" r:id="rId22"/>
    <p:sldId id="285" r:id="rId23"/>
    <p:sldId id="286" r:id="rId24"/>
    <p:sldId id="287" r:id="rId25"/>
    <p:sldId id="288" r:id="rId26"/>
    <p:sldId id="318" r:id="rId27"/>
    <p:sldId id="316" r:id="rId28"/>
    <p:sldId id="291" r:id="rId29"/>
    <p:sldId id="292" r:id="rId30"/>
    <p:sldId id="293" r:id="rId31"/>
    <p:sldId id="296" r:id="rId32"/>
    <p:sldId id="297" r:id="rId33"/>
    <p:sldId id="298" r:id="rId34"/>
    <p:sldId id="295" r:id="rId35"/>
    <p:sldId id="299" r:id="rId36"/>
    <p:sldId id="300" r:id="rId37"/>
    <p:sldId id="301" r:id="rId38"/>
    <p:sldId id="302" r:id="rId39"/>
    <p:sldId id="303" r:id="rId40"/>
    <p:sldId id="306" r:id="rId41"/>
    <p:sldId id="307" r:id="rId42"/>
    <p:sldId id="308" r:id="rId43"/>
    <p:sldId id="309" r:id="rId44"/>
    <p:sldId id="310" r:id="rId45"/>
    <p:sldId id="311" r:id="rId46"/>
    <p:sldId id="312" r:id="rId47"/>
    <p:sldId id="313" r:id="rId48"/>
    <p:sldId id="314" r:id="rId49"/>
    <p:sldId id="315" r:id="rId50"/>
    <p:sldId id="304" r:id="rId5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70" d="100"/>
          <a:sy n="70" d="100"/>
        </p:scale>
        <p:origin x="1386" y="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F3ACD8-99C5-4B18-80D7-1E9918533301}" type="datetimeFigureOut">
              <a:rPr lang="en-US" smtClean="0"/>
              <a:t>6/6/2015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63C4BD-C23D-4D16-B42F-F384CADB89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7173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63C4BD-C23D-4D16-B42F-F384CADB8955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8024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8466" y="-8468"/>
            <a:ext cx="9169804" cy="6874935"/>
            <a:chOff x="-8466" y="-8468"/>
            <a:chExt cx="9169804" cy="6874935"/>
          </a:xfrm>
        </p:grpSpPr>
        <p:cxnSp>
          <p:nvCxnSpPr>
            <p:cNvPr id="17" name="Straight Connector 16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Freeform 18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19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20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21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22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Freeform 23"/>
            <p:cNvSpPr/>
            <p:nvPr/>
          </p:nvSpPr>
          <p:spPr>
            <a:xfrm>
              <a:off x="8077231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24"/>
            <p:cNvSpPr/>
            <p:nvPr/>
          </p:nvSpPr>
          <p:spPr>
            <a:xfrm>
              <a:off x="8060297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Freeform 27"/>
            <p:cNvSpPr/>
            <p:nvPr/>
          </p:nvSpPr>
          <p:spPr>
            <a:xfrm>
              <a:off x="-8466" y="-8468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0595" y="2404534"/>
            <a:ext cx="5826719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0595" y="4050834"/>
            <a:ext cx="5826719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FDB436-D3BA-8A40-8DBE-8B38D6676DAF}" type="datetimeFigureOut">
              <a:rPr lang="en-US" smtClean="0"/>
              <a:t>6/6/2015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D27EB-151C-A34D-8CBC-AE3008CD40A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50815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4470400"/>
            <a:ext cx="6347714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FDB436-D3BA-8A40-8DBE-8B38D6676DAF}" type="datetimeFigureOut">
              <a:rPr lang="en-US" smtClean="0"/>
              <a:t>6/6/2015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D27EB-151C-A34D-8CBC-AE3008CD40A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06386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01074" y="3632200"/>
            <a:ext cx="541980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470400"/>
            <a:ext cx="6347715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FDB436-D3BA-8A40-8DBE-8B38D6676DAF}" type="datetimeFigureOut">
              <a:rPr lang="en-US" smtClean="0"/>
              <a:t>6/6/2015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D27EB-151C-A34D-8CBC-AE3008CD40A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029797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1931988"/>
            <a:ext cx="6347715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FDB436-D3BA-8A40-8DBE-8B38D6676DAF}" type="datetimeFigureOut">
              <a:rPr lang="en-US" smtClean="0"/>
              <a:t>6/6/2015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D27EB-151C-A34D-8CBC-AE3008CD40A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79574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FDB436-D3BA-8A40-8DBE-8B38D6676DAF}" type="datetimeFigureOut">
              <a:rPr lang="en-US" smtClean="0"/>
              <a:t>6/6/2015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D27EB-151C-A34D-8CBC-AE3008CD40A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179795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848" y="609600"/>
            <a:ext cx="6341465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FDB436-D3BA-8A40-8DBE-8B38D6676DAF}" type="datetimeFigureOut">
              <a:rPr lang="en-US" smtClean="0"/>
              <a:t>6/6/2015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D27EB-151C-A34D-8CBC-AE3008CD40A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69177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FDB436-D3BA-8A40-8DBE-8B38D6676DAF}" type="datetimeFigureOut">
              <a:rPr lang="en-US" smtClean="0"/>
              <a:t>6/6/2015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D27EB-151C-A34D-8CBC-AE3008CD40A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573601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977312" y="609600"/>
            <a:ext cx="978812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599" y="609600"/>
            <a:ext cx="5195026" cy="525145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FDB436-D3BA-8A40-8DBE-8B38D6676DAF}" type="datetimeFigureOut">
              <a:rPr lang="en-US" smtClean="0"/>
              <a:t>6/6/2015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D27EB-151C-A34D-8CBC-AE3008CD40A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20133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FDB436-D3BA-8A40-8DBE-8B38D6676DAF}" type="datetimeFigureOut">
              <a:rPr lang="en-US" smtClean="0"/>
              <a:t>6/6/2015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D27EB-151C-A34D-8CBC-AE3008CD40A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01523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2700868"/>
            <a:ext cx="6347715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FDB436-D3BA-8A40-8DBE-8B38D6676DAF}" type="datetimeFigureOut">
              <a:rPr lang="en-US" smtClean="0"/>
              <a:t>6/6/2015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D27EB-151C-A34D-8CBC-AE3008CD40A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40802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2160589"/>
            <a:ext cx="3088109" cy="388077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9204" y="2160590"/>
            <a:ext cx="3088110" cy="388077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FDB436-D3BA-8A40-8DBE-8B38D6676DAF}" type="datetimeFigureOut">
              <a:rPr lang="en-US" smtClean="0"/>
              <a:t>6/6/2015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D27EB-151C-A34D-8CBC-AE3008CD40A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86565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599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66640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66640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FDB436-D3BA-8A40-8DBE-8B38D6676DAF}" type="datetimeFigureOut">
              <a:rPr lang="en-US" smtClean="0"/>
              <a:t>6/6/2015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D27EB-151C-A34D-8CBC-AE3008CD40A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73240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4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FDB436-D3BA-8A40-8DBE-8B38D6676DAF}" type="datetimeFigureOut">
              <a:rPr lang="en-US" smtClean="0"/>
              <a:t>6/6/2015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D27EB-151C-A34D-8CBC-AE3008CD40A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36896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FDB436-D3BA-8A40-8DBE-8B38D6676DAF}" type="datetimeFigureOut">
              <a:rPr lang="en-US" smtClean="0"/>
              <a:t>6/6/2015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D27EB-151C-A34D-8CBC-AE3008CD40A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69722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1498604"/>
            <a:ext cx="2790182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1275" y="514925"/>
            <a:ext cx="3386037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2777069"/>
            <a:ext cx="2790182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FDB436-D3BA-8A40-8DBE-8B38D6676DAF}" type="datetimeFigureOut">
              <a:rPr lang="en-US" smtClean="0"/>
              <a:t>6/6/2015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D27EB-151C-A34D-8CBC-AE3008CD40A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18182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4800600"/>
            <a:ext cx="6347714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" y="609600"/>
            <a:ext cx="6347714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5367338"/>
            <a:ext cx="6347714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FDB436-D3BA-8A40-8DBE-8B38D6676DAF}" type="datetimeFigureOut">
              <a:rPr lang="en-US" smtClean="0"/>
              <a:t>6/6/2015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D27EB-151C-A34D-8CBC-AE3008CD40A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74252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8467" y="-8468"/>
            <a:ext cx="9169805" cy="6874935"/>
            <a:chOff x="-8467" y="-8468"/>
            <a:chExt cx="9169805" cy="6874935"/>
          </a:xfrm>
        </p:grpSpPr>
        <p:sp>
          <p:nvSpPr>
            <p:cNvPr id="7" name="Freeform 6"/>
            <p:cNvSpPr/>
            <p:nvPr/>
          </p:nvSpPr>
          <p:spPr>
            <a:xfrm>
              <a:off x="-8467" y="4013200"/>
              <a:ext cx="457200" cy="2853267"/>
            </a:xfrm>
            <a:custGeom>
              <a:avLst/>
              <a:gdLst/>
              <a:ahLst/>
              <a:cxnLst/>
              <a:rect l="l" t="t" r="r" b="b"/>
              <a:pathLst>
                <a:path w="457200" h="2853267">
                  <a:moveTo>
                    <a:pt x="0" y="0"/>
                  </a:moveTo>
                  <a:lnTo>
                    <a:pt x="457200" y="2853267"/>
                  </a:lnTo>
                  <a:lnTo>
                    <a:pt x="0" y="2844800"/>
                  </a:lnTo>
                  <a:cubicBezTo>
                    <a:pt x="2822" y="1905000"/>
                    <a:pt x="5645" y="965200"/>
                    <a:pt x="0" y="0"/>
                  </a:cubicBez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8" name="Straight Connector 7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Freeform 9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12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13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Freeform 14"/>
            <p:cNvSpPr/>
            <p:nvPr/>
          </p:nvSpPr>
          <p:spPr>
            <a:xfrm>
              <a:off x="8077231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15"/>
            <p:cNvSpPr/>
            <p:nvPr/>
          </p:nvSpPr>
          <p:spPr>
            <a:xfrm>
              <a:off x="8060297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590"/>
            <a:ext cx="6347714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05258" y="6041363"/>
            <a:ext cx="6841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FDB436-D3BA-8A40-8DBE-8B38D6676DAF}" type="datetimeFigureOut">
              <a:rPr lang="en-US" smtClean="0"/>
              <a:t>6/6/2015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599" y="6041363"/>
            <a:ext cx="46229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44676" y="6041363"/>
            <a:ext cx="5126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EC8D27EB-151C-A34D-8CBC-AE3008CD40A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47995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://stackoverflow.com/search?q=impala" TargetMode="External"/><Relationship Id="rId2" Type="http://schemas.openxmlformats.org/officeDocument/2006/relationships/hyperlink" Target="http://www.cloudera.com/content/cloudera/en/documentation/core/latest/topics/impala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impala.io/index.html" TargetMode="External"/><Relationship Id="rId4" Type="http://schemas.openxmlformats.org/officeDocument/2006/relationships/hyperlink" Target="http://www.quora.com/Cloudera-Impala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		PIG, HIVE, IMPALA, AVRO 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76503" y="4772297"/>
            <a:ext cx="4467497" cy="1708491"/>
          </a:xfrm>
        </p:spPr>
        <p:txBody>
          <a:bodyPr>
            <a:normAutofit/>
          </a:bodyPr>
          <a:lstStyle/>
          <a:p>
            <a:pPr algn="l"/>
            <a:r>
              <a:rPr lang="en-US" b="1" dirty="0" smtClean="0"/>
              <a:t>Presented By:</a:t>
            </a:r>
          </a:p>
          <a:p>
            <a:pPr algn="l"/>
            <a:r>
              <a:rPr lang="en-US" dirty="0" err="1" smtClean="0"/>
              <a:t>Prateek</a:t>
            </a:r>
            <a:r>
              <a:rPr lang="en-US" dirty="0" smtClean="0"/>
              <a:t> </a:t>
            </a:r>
            <a:r>
              <a:rPr lang="en-US" dirty="0" err="1" smtClean="0"/>
              <a:t>Gangwal</a:t>
            </a:r>
            <a:endParaRPr lang="en-US" dirty="0" smtClean="0"/>
          </a:p>
          <a:p>
            <a:pPr algn="l"/>
            <a:r>
              <a:rPr lang="en-US" dirty="0" err="1" smtClean="0"/>
              <a:t>Sakshi</a:t>
            </a:r>
            <a:r>
              <a:rPr lang="en-US" dirty="0" smtClean="0"/>
              <a:t> Arora</a:t>
            </a:r>
          </a:p>
          <a:p>
            <a:pPr algn="l"/>
            <a:r>
              <a:rPr lang="en-US" dirty="0" smtClean="0"/>
              <a:t>Praneeth Bellamkonda</a:t>
            </a:r>
          </a:p>
        </p:txBody>
      </p:sp>
      <p:pic>
        <p:nvPicPr>
          <p:cNvPr id="1026" name="Picture 2" descr="http://www.pinaldave.com/bimg/pig_open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875"/>
            <a:ext cx="2640261" cy="1760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www.mapr.com/sites/default/files/apache-hive-bee-imag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4011" y="55430"/>
            <a:ext cx="2697093" cy="2025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8" descr="https://www.cloudera.com/wp-content/uploads/2011/05/Avro-Image.pn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296" y="5675446"/>
            <a:ext cx="2784850" cy="1065683"/>
          </a:xfrm>
          <a:prstGeom prst="rect">
            <a:avLst/>
          </a:prstGeom>
        </p:spPr>
      </p:pic>
      <p:pic>
        <p:nvPicPr>
          <p:cNvPr id="9" name="Picture 8" descr="impala-logo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4296" y="2125526"/>
            <a:ext cx="1939471" cy="2725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316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load the data in PIG?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598" y="2160590"/>
            <a:ext cx="7193281" cy="3880773"/>
          </a:xfrm>
        </p:spPr>
        <p:txBody>
          <a:bodyPr>
            <a:normAutofit/>
          </a:bodyPr>
          <a:lstStyle/>
          <a:p>
            <a:r>
              <a:rPr lang="en-US" sz="2800" dirty="0" smtClean="0"/>
              <a:t>We have few data loaders available in PIG:</a:t>
            </a:r>
          </a:p>
          <a:p>
            <a:pPr marL="0" indent="0">
              <a:buNone/>
            </a:pPr>
            <a:endParaRPr lang="en-US" sz="2800" dirty="0" smtClean="0"/>
          </a:p>
          <a:p>
            <a:pPr lvl="1">
              <a:buFont typeface="Wingdings" charset="2"/>
              <a:buChar char="§"/>
            </a:pPr>
            <a:r>
              <a:rPr lang="en-US" sz="2000" dirty="0" smtClean="0"/>
              <a:t>Pig Storage: load/stores relations using field-delimited text format</a:t>
            </a:r>
          </a:p>
          <a:p>
            <a:pPr lvl="1">
              <a:buFont typeface="Wingdings" charset="2"/>
              <a:buChar char="§"/>
            </a:pPr>
            <a:r>
              <a:rPr lang="en-US" sz="2000" dirty="0" smtClean="0"/>
              <a:t>JSON loader: load/stores relation which are in JSON format</a:t>
            </a:r>
          </a:p>
          <a:p>
            <a:pPr lvl="1">
              <a:buFont typeface="Wingdings" charset="2"/>
              <a:buChar char="§"/>
            </a:pPr>
            <a:r>
              <a:rPr lang="en-US" sz="2000" dirty="0" smtClean="0"/>
              <a:t>Bin Storage: load/stores relations from binary files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927269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 need to start the PIG Shell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We can run PIG shell in two modes:</a:t>
            </a:r>
          </a:p>
          <a:p>
            <a:pPr lvl="1">
              <a:buFont typeface="Wingdings" charset="2"/>
              <a:buChar char="§"/>
            </a:pPr>
            <a:r>
              <a:rPr lang="en-US" sz="2000" dirty="0" smtClean="0"/>
              <a:t>Local mode</a:t>
            </a:r>
          </a:p>
          <a:p>
            <a:pPr lvl="1">
              <a:buFont typeface="Wingdings" charset="2"/>
              <a:buChar char="§"/>
            </a:pPr>
            <a:r>
              <a:rPr lang="en-US" sz="2000" dirty="0" err="1" smtClean="0"/>
              <a:t>MapReduce</a:t>
            </a:r>
            <a:r>
              <a:rPr lang="en-US" sz="2000" dirty="0" smtClean="0"/>
              <a:t> mode (on the HDFS)</a:t>
            </a:r>
          </a:p>
          <a:p>
            <a:pPr marL="342900" lvl="1" indent="-342900">
              <a:buFont typeface="Arial"/>
              <a:buChar char="•"/>
            </a:pPr>
            <a:r>
              <a:rPr lang="en-US" sz="2000" dirty="0"/>
              <a:t>Command to dive into PIG</a:t>
            </a:r>
          </a:p>
          <a:p>
            <a:pPr lvl="1">
              <a:buFont typeface="Wingdings" charset="2"/>
              <a:buChar char="§"/>
            </a:pPr>
            <a:r>
              <a:rPr lang="en-US" sz="2000" dirty="0" smtClean="0"/>
              <a:t>.</a:t>
            </a:r>
            <a:r>
              <a:rPr lang="en-US" sz="2000" dirty="0"/>
              <a:t>/pig –x local (for the local mode)</a:t>
            </a:r>
          </a:p>
          <a:p>
            <a:pPr lvl="1">
              <a:buFont typeface="Wingdings" charset="2"/>
              <a:buChar char="§"/>
            </a:pPr>
            <a:r>
              <a:rPr lang="en-US" sz="2000" dirty="0" smtClean="0"/>
              <a:t>.</a:t>
            </a:r>
            <a:r>
              <a:rPr lang="en-US" sz="2000" dirty="0"/>
              <a:t>/pig –x </a:t>
            </a:r>
            <a:r>
              <a:rPr lang="en-US" sz="2000" dirty="0" err="1"/>
              <a:t>mapreduce</a:t>
            </a:r>
            <a:r>
              <a:rPr lang="en-US" sz="2000" dirty="0"/>
              <a:t> (for the distributed mode)</a:t>
            </a:r>
          </a:p>
        </p:txBody>
      </p:sp>
    </p:spTree>
    <p:extLst>
      <p:ext uri="{BB962C8B-B14F-4D97-AF65-F5344CB8AC3E}">
        <p14:creationId xmlns:p14="http://schemas.microsoft.com/office/powerpoint/2010/main" val="3442951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Load returns a Tuple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Load statement returns a tuple. Each tuple has multiple elements, which can be referenced by position or by name</a:t>
            </a:r>
          </a:p>
          <a:p>
            <a:r>
              <a:rPr lang="en-US" sz="2800" dirty="0" smtClean="0"/>
              <a:t>When you perform a DUMP of the contents, there are normally multiple tuples which is displayed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2482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36"/>
            <a:ext cx="8229600" cy="1143000"/>
          </a:xfrm>
        </p:spPr>
        <p:txBody>
          <a:bodyPr/>
          <a:lstStyle/>
          <a:p>
            <a:r>
              <a:rPr lang="en-US" dirty="0" smtClean="0"/>
              <a:t>Some of the operations in PIG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94464"/>
            <a:ext cx="8229600" cy="5663536"/>
          </a:xfrm>
        </p:spPr>
        <p:txBody>
          <a:bodyPr>
            <a:normAutofit fontScale="62500" lnSpcReduction="20000"/>
          </a:bodyPr>
          <a:lstStyle/>
          <a:p>
            <a:r>
              <a:rPr lang="en-US" sz="3400" dirty="0" smtClean="0"/>
              <a:t>LOAD</a:t>
            </a:r>
          </a:p>
          <a:p>
            <a:r>
              <a:rPr lang="en-US" sz="3400" dirty="0" smtClean="0"/>
              <a:t>LIMIT</a:t>
            </a:r>
          </a:p>
          <a:p>
            <a:r>
              <a:rPr lang="en-US" sz="3400" dirty="0" smtClean="0"/>
              <a:t>DUMP</a:t>
            </a:r>
          </a:p>
          <a:p>
            <a:r>
              <a:rPr lang="en-US" sz="3400" dirty="0" smtClean="0"/>
              <a:t>STORE</a:t>
            </a:r>
          </a:p>
          <a:p>
            <a:r>
              <a:rPr lang="en-US" sz="3400" dirty="0" smtClean="0"/>
              <a:t>DESCRIBE</a:t>
            </a:r>
          </a:p>
          <a:p>
            <a:r>
              <a:rPr lang="en-US" sz="3400" dirty="0" smtClean="0"/>
              <a:t>AVG</a:t>
            </a:r>
          </a:p>
          <a:p>
            <a:r>
              <a:rPr lang="en-US" sz="3400" dirty="0" smtClean="0"/>
              <a:t>CONCAT</a:t>
            </a:r>
          </a:p>
          <a:p>
            <a:r>
              <a:rPr lang="en-US" sz="3400" dirty="0" smtClean="0"/>
              <a:t>COUNT</a:t>
            </a:r>
          </a:p>
          <a:p>
            <a:r>
              <a:rPr lang="en-US" sz="3400" dirty="0" smtClean="0"/>
              <a:t>MIN</a:t>
            </a:r>
          </a:p>
          <a:p>
            <a:r>
              <a:rPr lang="en-US" sz="3400" dirty="0" smtClean="0"/>
              <a:t>MAX</a:t>
            </a:r>
          </a:p>
          <a:p>
            <a:r>
              <a:rPr lang="en-US" sz="3400" dirty="0" smtClean="0"/>
              <a:t>FILTER</a:t>
            </a:r>
          </a:p>
          <a:p>
            <a:r>
              <a:rPr lang="en-US" sz="3400" dirty="0" smtClean="0"/>
              <a:t>JOIN</a:t>
            </a:r>
          </a:p>
          <a:p>
            <a:r>
              <a:rPr lang="en-US" sz="3400" dirty="0" smtClean="0"/>
              <a:t>GROUP BY</a:t>
            </a:r>
          </a:p>
          <a:p>
            <a:r>
              <a:rPr lang="en-US" sz="3400" dirty="0" smtClean="0"/>
              <a:t>ORDER BY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594046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User Define Functions - UDF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6684" y="1734734"/>
            <a:ext cx="6347714" cy="3880773"/>
          </a:xfrm>
        </p:spPr>
        <p:txBody>
          <a:bodyPr/>
          <a:lstStyle/>
          <a:p>
            <a:r>
              <a:rPr lang="en-US" dirty="0" smtClean="0"/>
              <a:t>Pig supports the concept of UDF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5925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Customer Data set given</a:t>
            </a:r>
          </a:p>
          <a:p>
            <a:r>
              <a:rPr lang="en-US" sz="2800" dirty="0" smtClean="0"/>
              <a:t>Map reduce to find the most purchased mobile using PIG</a:t>
            </a:r>
          </a:p>
        </p:txBody>
      </p:sp>
    </p:spTree>
    <p:extLst>
      <p:ext uri="{BB962C8B-B14F-4D97-AF65-F5344CB8AC3E}">
        <p14:creationId xmlns:p14="http://schemas.microsoft.com/office/powerpoint/2010/main" val="396935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HIVE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6" descr="https://www.mapr.com/sites/default/files/apache-hive-bee-imag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1046" y="237581"/>
            <a:ext cx="2867025" cy="215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8642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 Hive Origin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Started at Facebook to manage lots of data</a:t>
            </a:r>
          </a:p>
          <a:p>
            <a:r>
              <a:rPr lang="en-US" dirty="0" smtClean="0"/>
              <a:t>The data was stored in Oracle every night</a:t>
            </a:r>
          </a:p>
          <a:p>
            <a:r>
              <a:rPr lang="en-US" dirty="0" smtClean="0"/>
              <a:t>Exponential growth in the data</a:t>
            </a:r>
          </a:p>
          <a:p>
            <a:pPr lvl="1"/>
            <a:r>
              <a:rPr lang="en-US" dirty="0" smtClean="0"/>
              <a:t>By 2006, 1 TB /day</a:t>
            </a:r>
          </a:p>
          <a:p>
            <a:pPr lvl="1"/>
            <a:r>
              <a:rPr lang="en-US" dirty="0" smtClean="0"/>
              <a:t>By 2010, 10 TB/day</a:t>
            </a:r>
          </a:p>
          <a:p>
            <a:pPr lvl="1"/>
            <a:r>
              <a:rPr lang="en-US" dirty="0" smtClean="0"/>
              <a:t>By 2013 about 500.000.000 logs per day</a:t>
            </a:r>
          </a:p>
          <a:p>
            <a:r>
              <a:rPr lang="en-US" dirty="0" smtClean="0"/>
              <a:t>There was a need to find some way to manage data “effectively’.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4787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Hive?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Hive is a data warehouse infrastructure built on top of </a:t>
            </a:r>
            <a:r>
              <a:rPr lang="en-US" dirty="0" err="1" smtClean="0"/>
              <a:t>Hadoop</a:t>
            </a:r>
            <a:r>
              <a:rPr lang="en-US" dirty="0" smtClean="0"/>
              <a:t> that can compile SQL queries a </a:t>
            </a:r>
            <a:r>
              <a:rPr lang="en-US" dirty="0" err="1" smtClean="0"/>
              <a:t>MapReduce</a:t>
            </a:r>
            <a:r>
              <a:rPr lang="en-US" dirty="0" smtClean="0"/>
              <a:t> jobs and run the jobs in the cluster.</a:t>
            </a:r>
          </a:p>
          <a:p>
            <a:r>
              <a:rPr lang="en-US" dirty="0" smtClean="0"/>
              <a:t>What is DW(Data Warehouse)?</a:t>
            </a:r>
          </a:p>
          <a:p>
            <a:pPr marL="857250" lvl="1" indent="-457200"/>
            <a:r>
              <a:rPr lang="en-US" dirty="0" smtClean="0"/>
              <a:t>A data warehouse is a database specific for analysis and reporting purposes.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1548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Hive Vs. Simple Web App</a:t>
            </a:r>
            <a:endParaRPr lang="en-US" dirty="0"/>
          </a:p>
        </p:txBody>
      </p:sp>
      <p:pic>
        <p:nvPicPr>
          <p:cNvPr id="4" name="Content Placeholder 3" descr="Screen Shot 2015-06-06 at 7.30.51 A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065" r="8301" b="-4065"/>
          <a:stretch/>
        </p:blipFill>
        <p:spPr>
          <a:xfrm>
            <a:off x="593772" y="1417638"/>
            <a:ext cx="7867441" cy="4708525"/>
          </a:xfrm>
        </p:spPr>
      </p:pic>
    </p:spTree>
    <p:extLst>
      <p:ext uri="{BB962C8B-B14F-4D97-AF65-F5344CB8AC3E}">
        <p14:creationId xmlns:p14="http://schemas.microsoft.com/office/powerpoint/2010/main" val="3216680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gnetic Disk 3"/>
          <p:cNvSpPr/>
          <p:nvPr/>
        </p:nvSpPr>
        <p:spPr>
          <a:xfrm>
            <a:off x="238508" y="924258"/>
            <a:ext cx="914400" cy="1227578"/>
          </a:xfrm>
          <a:prstGeom prst="flowChartMagneticDisk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5" name="Magnetic Disk 4"/>
          <p:cNvSpPr/>
          <p:nvPr/>
        </p:nvSpPr>
        <p:spPr>
          <a:xfrm>
            <a:off x="238508" y="2537053"/>
            <a:ext cx="914400" cy="1227578"/>
          </a:xfrm>
          <a:prstGeom prst="flowChartMagneticDisk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6" name="Magnetic Disk 5"/>
          <p:cNvSpPr/>
          <p:nvPr/>
        </p:nvSpPr>
        <p:spPr>
          <a:xfrm>
            <a:off x="238508" y="4314924"/>
            <a:ext cx="914400" cy="1227578"/>
          </a:xfrm>
          <a:prstGeom prst="flowChartMagneticDisk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978343" y="924258"/>
            <a:ext cx="6751456" cy="536988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999507" y="5087732"/>
            <a:ext cx="6751456" cy="120641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999507" y="2537053"/>
            <a:ext cx="4084737" cy="255067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084244" y="924259"/>
            <a:ext cx="2666719" cy="416347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999507" y="924258"/>
            <a:ext cx="1312195" cy="161279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379446" y="924258"/>
            <a:ext cx="1312195" cy="161279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733969" y="924258"/>
            <a:ext cx="1312195" cy="161279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14" name="Right Brace 13"/>
          <p:cNvSpPr/>
          <p:nvPr/>
        </p:nvSpPr>
        <p:spPr>
          <a:xfrm>
            <a:off x="856612" y="579559"/>
            <a:ext cx="973564" cy="5439439"/>
          </a:xfrm>
          <a:prstGeom prst="rightBrace">
            <a:avLst/>
          </a:prstGeom>
          <a:noFill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15" name="TextBox 14"/>
          <p:cNvSpPr txBox="1"/>
          <p:nvPr/>
        </p:nvSpPr>
        <p:spPr>
          <a:xfrm rot="16200000">
            <a:off x="399108" y="2037854"/>
            <a:ext cx="2581955" cy="35476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vert" wrap="square" rtlCol="0" anchor="t" anchorCtr="0">
            <a:normAutofit/>
          </a:bodyPr>
          <a:lstStyle/>
          <a:p>
            <a:r>
              <a:rPr lang="en-US" sz="2800" dirty="0" smtClean="0">
                <a:latin typeface="Calibri"/>
                <a:cs typeface="Calibri"/>
              </a:rPr>
              <a:t>SQOOP</a:t>
            </a:r>
            <a:endParaRPr lang="en-US" sz="2800" dirty="0">
              <a:latin typeface="Calibri"/>
              <a:cs typeface="Calibri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518303" y="5434222"/>
            <a:ext cx="1069924" cy="584776"/>
          </a:xfrm>
          <a:prstGeom prst="rect">
            <a:avLst/>
          </a:prstGeom>
          <a:gradFill flip="none" rotWithShape="1">
            <a:gsLst>
              <a:gs pos="0">
                <a:schemeClr val="accent6">
                  <a:tint val="35000"/>
                  <a:satMod val="253000"/>
                  <a:alpha val="0"/>
                </a:schemeClr>
              </a:gs>
              <a:gs pos="50000">
                <a:schemeClr val="accent6">
                  <a:tint val="42000"/>
                  <a:satMod val="255000"/>
                  <a:alpha val="0"/>
                </a:schemeClr>
              </a:gs>
              <a:gs pos="97000">
                <a:schemeClr val="accent6">
                  <a:tint val="53000"/>
                  <a:satMod val="260000"/>
                  <a:alpha val="0"/>
                </a:schemeClr>
              </a:gs>
              <a:gs pos="100000">
                <a:schemeClr val="accent6">
                  <a:tint val="56000"/>
                  <a:satMod val="275000"/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3200" dirty="0" smtClean="0">
                <a:latin typeface="Calibri"/>
                <a:cs typeface="Calibri"/>
              </a:rPr>
              <a:t>HDFS</a:t>
            </a:r>
            <a:endParaRPr lang="en-US" sz="3200" dirty="0">
              <a:latin typeface="Calibri"/>
              <a:cs typeface="Calibri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966504" y="3232829"/>
            <a:ext cx="2154481" cy="523220"/>
          </a:xfrm>
          <a:prstGeom prst="rect">
            <a:avLst/>
          </a:prstGeom>
          <a:gradFill flip="none" rotWithShape="1">
            <a:gsLst>
              <a:gs pos="0">
                <a:schemeClr val="accent4">
                  <a:tint val="35000"/>
                  <a:satMod val="253000"/>
                  <a:alpha val="0"/>
                </a:schemeClr>
              </a:gs>
              <a:gs pos="50000">
                <a:schemeClr val="accent4">
                  <a:tint val="42000"/>
                  <a:satMod val="255000"/>
                  <a:alpha val="0"/>
                </a:schemeClr>
              </a:gs>
              <a:gs pos="97000">
                <a:schemeClr val="accent4">
                  <a:tint val="53000"/>
                  <a:satMod val="260000"/>
                  <a:alpha val="0"/>
                </a:schemeClr>
              </a:gs>
              <a:gs pos="100000">
                <a:schemeClr val="accent4">
                  <a:tint val="56000"/>
                  <a:satMod val="275000"/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800" dirty="0" smtClean="0">
                <a:latin typeface="Calibri"/>
                <a:cs typeface="Calibri"/>
              </a:rPr>
              <a:t>MAP REDUCE</a:t>
            </a:r>
            <a:endParaRPr lang="en-US" sz="2800" dirty="0">
              <a:latin typeface="Calibri"/>
              <a:cs typeface="Calibri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740342" y="2771164"/>
            <a:ext cx="877163" cy="954107"/>
          </a:xfrm>
          <a:prstGeom prst="rect">
            <a:avLst/>
          </a:prstGeom>
          <a:gradFill flip="none" rotWithShape="1">
            <a:gsLst>
              <a:gs pos="0">
                <a:schemeClr val="accent3">
                  <a:tint val="35000"/>
                  <a:satMod val="253000"/>
                  <a:alpha val="0"/>
                </a:schemeClr>
              </a:gs>
              <a:gs pos="50000">
                <a:schemeClr val="accent3">
                  <a:tint val="42000"/>
                  <a:satMod val="255000"/>
                  <a:alpha val="0"/>
                </a:schemeClr>
              </a:gs>
              <a:gs pos="97000">
                <a:schemeClr val="accent3">
                  <a:tint val="53000"/>
                  <a:satMod val="260000"/>
                  <a:alpha val="0"/>
                </a:schemeClr>
              </a:gs>
              <a:gs pos="100000">
                <a:schemeClr val="accent3">
                  <a:tint val="56000"/>
                  <a:satMod val="275000"/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800" dirty="0" smtClean="0">
                <a:latin typeface="Calibri"/>
                <a:cs typeface="Calibri"/>
              </a:rPr>
              <a:t/>
            </a:r>
            <a:br>
              <a:rPr lang="en-US" sz="2800" dirty="0" smtClean="0">
                <a:latin typeface="Calibri"/>
                <a:cs typeface="Calibri"/>
              </a:rPr>
            </a:br>
            <a:r>
              <a:rPr lang="en-US" sz="2800" dirty="0" smtClean="0">
                <a:latin typeface="Calibri"/>
                <a:cs typeface="Calibri"/>
              </a:rPr>
              <a:t>HIVE</a:t>
            </a:r>
            <a:endParaRPr lang="en-US" sz="2800" dirty="0">
              <a:latin typeface="Calibri"/>
              <a:cs typeface="Calibri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320173" y="1406982"/>
            <a:ext cx="615373" cy="461665"/>
          </a:xfrm>
          <a:prstGeom prst="rect">
            <a:avLst/>
          </a:prstGeom>
          <a:gradFill flip="none" rotWithShape="1">
            <a:gsLst>
              <a:gs pos="0">
                <a:schemeClr val="accent2">
                  <a:tint val="35000"/>
                  <a:satMod val="253000"/>
                  <a:alpha val="0"/>
                </a:schemeClr>
              </a:gs>
              <a:gs pos="50000">
                <a:schemeClr val="accent2">
                  <a:tint val="42000"/>
                  <a:satMod val="255000"/>
                  <a:alpha val="0"/>
                </a:schemeClr>
              </a:gs>
              <a:gs pos="97000">
                <a:schemeClr val="accent2">
                  <a:tint val="53000"/>
                  <a:satMod val="260000"/>
                  <a:alpha val="0"/>
                </a:schemeClr>
              </a:gs>
              <a:gs pos="100000">
                <a:schemeClr val="accent2">
                  <a:tint val="56000"/>
                  <a:satMod val="275000"/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400" dirty="0" smtClean="0">
                <a:latin typeface="Calibri"/>
                <a:cs typeface="Calibri"/>
              </a:rPr>
              <a:t>PIG</a:t>
            </a:r>
            <a:endParaRPr lang="en-US" sz="2400" dirty="0">
              <a:latin typeface="Calibri"/>
              <a:cs typeface="Calibri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542824" y="1406982"/>
            <a:ext cx="979505" cy="461665"/>
          </a:xfrm>
          <a:prstGeom prst="rect">
            <a:avLst/>
          </a:prstGeom>
          <a:gradFill flip="none" rotWithShape="1">
            <a:gsLst>
              <a:gs pos="0">
                <a:schemeClr val="accent2">
                  <a:tint val="35000"/>
                  <a:satMod val="253000"/>
                  <a:alpha val="0"/>
                </a:schemeClr>
              </a:gs>
              <a:gs pos="50000">
                <a:schemeClr val="accent2">
                  <a:tint val="42000"/>
                  <a:satMod val="255000"/>
                  <a:alpha val="0"/>
                </a:schemeClr>
              </a:gs>
              <a:gs pos="97000">
                <a:schemeClr val="accent2">
                  <a:tint val="53000"/>
                  <a:satMod val="260000"/>
                  <a:alpha val="0"/>
                </a:schemeClr>
              </a:gs>
              <a:gs pos="100000">
                <a:schemeClr val="accent2">
                  <a:tint val="56000"/>
                  <a:satMod val="275000"/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400" dirty="0" err="1" smtClean="0">
                <a:latin typeface="Calibri"/>
                <a:cs typeface="Calibri"/>
              </a:rPr>
              <a:t>HBase</a:t>
            </a:r>
            <a:endParaRPr lang="en-US" sz="2400" dirty="0">
              <a:latin typeface="Calibri"/>
              <a:cs typeface="Calibri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733969" y="1409009"/>
            <a:ext cx="1172116" cy="400110"/>
          </a:xfrm>
          <a:prstGeom prst="rect">
            <a:avLst/>
          </a:prstGeom>
          <a:gradFill flip="none" rotWithShape="1">
            <a:gsLst>
              <a:gs pos="0">
                <a:schemeClr val="accent2">
                  <a:tint val="35000"/>
                  <a:satMod val="253000"/>
                  <a:alpha val="0"/>
                </a:schemeClr>
              </a:gs>
              <a:gs pos="50000">
                <a:schemeClr val="accent2">
                  <a:tint val="42000"/>
                  <a:satMod val="255000"/>
                  <a:alpha val="0"/>
                </a:schemeClr>
              </a:gs>
              <a:gs pos="97000">
                <a:schemeClr val="accent2">
                  <a:tint val="53000"/>
                  <a:satMod val="260000"/>
                  <a:alpha val="0"/>
                </a:schemeClr>
              </a:gs>
              <a:gs pos="100000">
                <a:schemeClr val="accent2">
                  <a:tint val="56000"/>
                  <a:satMod val="275000"/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>
                <a:latin typeface="Calibri"/>
                <a:cs typeface="Calibri"/>
              </a:rPr>
              <a:t>MAHOUT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38508" y="524148"/>
            <a:ext cx="994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libri"/>
                <a:cs typeface="Calibri"/>
              </a:rPr>
              <a:t>RDBMS</a:t>
            </a:r>
            <a:endParaRPr lang="en-US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92460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Hive </a:t>
            </a:r>
            <a:r>
              <a:rPr lang="en-US" dirty="0" smtClean="0"/>
              <a:t>Architecture</a:t>
            </a:r>
            <a:endParaRPr lang="en-US" dirty="0"/>
          </a:p>
        </p:txBody>
      </p:sp>
      <p:pic>
        <p:nvPicPr>
          <p:cNvPr id="4" name="Content Placeholder 3" descr="Screen Shot 2015-06-06 at 7.33.56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8461" r="-28461"/>
          <a:stretch>
            <a:fillRect/>
          </a:stretch>
        </p:blipFill>
        <p:spPr>
          <a:xfrm>
            <a:off x="35544" y="1300458"/>
            <a:ext cx="9108456" cy="5009300"/>
          </a:xfrm>
        </p:spPr>
      </p:pic>
    </p:spTree>
    <p:extLst>
      <p:ext uri="{BB962C8B-B14F-4D97-AF65-F5344CB8AC3E}">
        <p14:creationId xmlns:p14="http://schemas.microsoft.com/office/powerpoint/2010/main" val="3610087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Hive </a:t>
            </a:r>
            <a:r>
              <a:rPr lang="en-US" dirty="0" smtClean="0"/>
              <a:t>Architecture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69858"/>
            <a:ext cx="8229600" cy="4856305"/>
          </a:xfrm>
        </p:spPr>
        <p:txBody>
          <a:bodyPr>
            <a:normAutofit/>
          </a:bodyPr>
          <a:lstStyle/>
          <a:p>
            <a:r>
              <a:rPr lang="en-US" dirty="0" smtClean="0"/>
              <a:t>External Interface</a:t>
            </a:r>
          </a:p>
          <a:p>
            <a:pPr lvl="1"/>
            <a:r>
              <a:rPr lang="en-US" dirty="0" smtClean="0"/>
              <a:t>CLI</a:t>
            </a:r>
          </a:p>
          <a:p>
            <a:pPr lvl="1"/>
            <a:r>
              <a:rPr lang="en-US" dirty="0" smtClean="0"/>
              <a:t>Web UI</a:t>
            </a:r>
          </a:p>
          <a:p>
            <a:pPr lvl="1"/>
            <a:r>
              <a:rPr lang="en-US" dirty="0" smtClean="0"/>
              <a:t>API</a:t>
            </a:r>
          </a:p>
          <a:p>
            <a:pPr lvl="2"/>
            <a:r>
              <a:rPr lang="en-US" dirty="0" smtClean="0"/>
              <a:t>JDBC and ODBC Server</a:t>
            </a:r>
          </a:p>
          <a:p>
            <a:pPr lvl="1"/>
            <a:r>
              <a:rPr lang="en-US" dirty="0" smtClean="0"/>
              <a:t>Thrift Server</a:t>
            </a:r>
          </a:p>
          <a:p>
            <a:pPr lvl="2"/>
            <a:r>
              <a:rPr lang="en-US" dirty="0" smtClean="0"/>
              <a:t>Client API to execute </a:t>
            </a:r>
            <a:r>
              <a:rPr lang="en-US" dirty="0" err="1" smtClean="0"/>
              <a:t>HiveQL</a:t>
            </a:r>
            <a:r>
              <a:rPr lang="en-US" dirty="0" smtClean="0"/>
              <a:t> Statement</a:t>
            </a:r>
          </a:p>
          <a:p>
            <a:pPr lvl="1"/>
            <a:r>
              <a:rPr lang="en-US" dirty="0" err="1" smtClean="0"/>
              <a:t>Metastore</a:t>
            </a:r>
            <a:endParaRPr lang="en-US" dirty="0" smtClean="0"/>
          </a:p>
          <a:p>
            <a:pPr lvl="2"/>
            <a:r>
              <a:rPr lang="en-US" dirty="0" smtClean="0"/>
              <a:t>System Catalog</a:t>
            </a:r>
          </a:p>
          <a:p>
            <a:pPr lvl="3"/>
            <a:r>
              <a:rPr lang="en-US" dirty="0" smtClean="0"/>
              <a:t>All components of Hive interact with </a:t>
            </a:r>
            <a:r>
              <a:rPr lang="en-US" dirty="0" err="1" smtClean="0"/>
              <a:t>Metastore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38523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Hive Database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 Model</a:t>
            </a:r>
          </a:p>
          <a:p>
            <a:r>
              <a:rPr lang="en-US" dirty="0" smtClean="0"/>
              <a:t>Query Language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9375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78062"/>
            <a:ext cx="8229600" cy="4948102"/>
          </a:xfrm>
        </p:spPr>
        <p:txBody>
          <a:bodyPr/>
          <a:lstStyle/>
          <a:p>
            <a:r>
              <a:rPr lang="en-US" sz="2800" dirty="0" smtClean="0"/>
              <a:t>Hive structures data into a well defined concept i.e. tables, columns and rows, partitions, buckets etc.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 descr="Screen Shot 2015-06-06 at 7.38.49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706" y="2757530"/>
            <a:ext cx="6331297" cy="3804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620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Hive Data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Tables</a:t>
            </a:r>
          </a:p>
          <a:p>
            <a:pPr lvl="1"/>
            <a:r>
              <a:rPr lang="en-US" dirty="0" smtClean="0"/>
              <a:t>Type of columns (</a:t>
            </a:r>
            <a:r>
              <a:rPr lang="en-US" dirty="0" err="1" smtClean="0"/>
              <a:t>int</a:t>
            </a:r>
            <a:r>
              <a:rPr lang="en-US" dirty="0" smtClean="0"/>
              <a:t>, float, string, date, Boolean)</a:t>
            </a:r>
          </a:p>
          <a:p>
            <a:pPr lvl="1"/>
            <a:r>
              <a:rPr lang="en-US" dirty="0" smtClean="0"/>
              <a:t>Supports array/map/</a:t>
            </a:r>
            <a:r>
              <a:rPr lang="en-US" dirty="0" err="1" smtClean="0"/>
              <a:t>struct</a:t>
            </a:r>
            <a:r>
              <a:rPr lang="en-US" dirty="0"/>
              <a:t> </a:t>
            </a:r>
            <a:r>
              <a:rPr lang="en-US" dirty="0" smtClean="0"/>
              <a:t>for JSON like data</a:t>
            </a:r>
          </a:p>
          <a:p>
            <a:r>
              <a:rPr lang="en-US" dirty="0" smtClean="0"/>
              <a:t>Partitions</a:t>
            </a:r>
          </a:p>
          <a:p>
            <a:pPr lvl="1"/>
            <a:r>
              <a:rPr lang="en-US" dirty="0" smtClean="0"/>
              <a:t>i.e. range partition tables by date</a:t>
            </a:r>
          </a:p>
          <a:p>
            <a:r>
              <a:rPr lang="en-US" dirty="0" smtClean="0"/>
              <a:t>Buckets</a:t>
            </a:r>
          </a:p>
          <a:p>
            <a:pPr lvl="1"/>
            <a:r>
              <a:rPr lang="en-US" dirty="0" smtClean="0"/>
              <a:t>Hash partition within ranges</a:t>
            </a:r>
          </a:p>
          <a:p>
            <a:pPr lvl="2"/>
            <a:r>
              <a:rPr lang="en-US" dirty="0" smtClean="0"/>
              <a:t>Useful for sampling, join optimization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3653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Metastore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708525"/>
          </a:xfrm>
        </p:spPr>
        <p:txBody>
          <a:bodyPr>
            <a:normAutofit/>
          </a:bodyPr>
          <a:lstStyle/>
          <a:p>
            <a:r>
              <a:rPr lang="en-US" dirty="0" smtClean="0"/>
              <a:t>Database</a:t>
            </a:r>
          </a:p>
          <a:p>
            <a:pPr lvl="1"/>
            <a:r>
              <a:rPr lang="en-US" dirty="0" smtClean="0"/>
              <a:t>Namespace containing a set of tables</a:t>
            </a:r>
          </a:p>
          <a:p>
            <a:r>
              <a:rPr lang="en-US" dirty="0" smtClean="0"/>
              <a:t>Table</a:t>
            </a:r>
          </a:p>
          <a:p>
            <a:pPr lvl="1"/>
            <a:r>
              <a:rPr lang="en-US" dirty="0" smtClean="0"/>
              <a:t>Contain a list of columns and types of </a:t>
            </a:r>
            <a:r>
              <a:rPr lang="en-US" dirty="0" err="1" smtClean="0"/>
              <a:t>SerDe</a:t>
            </a:r>
            <a:r>
              <a:rPr lang="en-US" dirty="0" smtClean="0"/>
              <a:t> Info.</a:t>
            </a:r>
          </a:p>
          <a:p>
            <a:r>
              <a:rPr lang="en-US" dirty="0" smtClean="0"/>
              <a:t>Partition</a:t>
            </a:r>
          </a:p>
          <a:p>
            <a:pPr lvl="1"/>
            <a:r>
              <a:rPr lang="en-US" dirty="0" smtClean="0"/>
              <a:t>Each partition can have its own columns, </a:t>
            </a:r>
            <a:r>
              <a:rPr lang="en-US" dirty="0" err="1" smtClean="0"/>
              <a:t>SerDe</a:t>
            </a:r>
            <a:r>
              <a:rPr lang="en-US" dirty="0" smtClean="0"/>
              <a:t> and storage info</a:t>
            </a:r>
          </a:p>
          <a:p>
            <a:pPr lvl="1"/>
            <a:r>
              <a:rPr lang="en-US" dirty="0" smtClean="0"/>
              <a:t>Mapping to HDFS directories</a:t>
            </a:r>
          </a:p>
          <a:p>
            <a:r>
              <a:rPr lang="en-US" dirty="0" smtClean="0"/>
              <a:t>Statistics</a:t>
            </a:r>
          </a:p>
          <a:p>
            <a:pPr lvl="1"/>
            <a:r>
              <a:rPr lang="en-US" dirty="0" smtClean="0"/>
              <a:t>Info about the database</a:t>
            </a:r>
          </a:p>
        </p:txBody>
      </p:sp>
    </p:spTree>
    <p:extLst>
      <p:ext uri="{BB962C8B-B14F-4D97-AF65-F5344CB8AC3E}">
        <p14:creationId xmlns:p14="http://schemas.microsoft.com/office/powerpoint/2010/main" val="2892724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Hive Vs. RDBMS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457200" y="2096031"/>
          <a:ext cx="8229600" cy="2758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0"/>
                <a:gridCol w="4114800"/>
              </a:tblGrid>
              <a:tr h="318694">
                <a:tc>
                  <a:txBody>
                    <a:bodyPr/>
                    <a:lstStyle/>
                    <a:p>
                      <a:r>
                        <a:rPr lang="en-US" dirty="0" smtClean="0"/>
                        <a:t>Hive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RDBMS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Supports distributed</a:t>
                      </a:r>
                      <a:r>
                        <a:rPr lang="en-US" baseline="0" dirty="0" smtClean="0"/>
                        <a:t> Architecture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Supports client</a:t>
                      </a:r>
                      <a:r>
                        <a:rPr lang="en-US" baseline="0" dirty="0" smtClean="0"/>
                        <a:t>-server Architecture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Verifying schema</a:t>
                      </a:r>
                      <a:r>
                        <a:rPr lang="en-US" baseline="0" dirty="0" smtClean="0"/>
                        <a:t> on Read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 smtClean="0"/>
                        <a:t>Verifying schema on write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Implementation</a:t>
                      </a:r>
                      <a:r>
                        <a:rPr lang="en-US" baseline="0" dirty="0" smtClean="0"/>
                        <a:t> of user defined functions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Can’t implement used defined</a:t>
                      </a:r>
                      <a:r>
                        <a:rPr lang="en-US" baseline="0" dirty="0" smtClean="0"/>
                        <a:t> functions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Arbitrary insert and update is not possible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Arbitrary insert</a:t>
                      </a:r>
                      <a:r>
                        <a:rPr lang="en-US" baseline="0" dirty="0" smtClean="0"/>
                        <a:t> and update is possible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783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IMPALA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impala-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53470" y="166712"/>
            <a:ext cx="1608151" cy="2259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329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4825" y="1085850"/>
            <a:ext cx="7496175" cy="64635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Scale at eBay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25" y="1855033"/>
            <a:ext cx="8067164" cy="4614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7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Big Questions 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 smtClean="0"/>
              <a:t>How to run analytical queries </a:t>
            </a:r>
            <a:r>
              <a:rPr lang="en-US" dirty="0" smtClean="0"/>
              <a:t>over </a:t>
            </a:r>
            <a:r>
              <a:rPr lang="en-US" b="1" dirty="0" smtClean="0"/>
              <a:t>Peta Bytes </a:t>
            </a:r>
            <a:r>
              <a:rPr lang="en-US" dirty="0" smtClean="0"/>
              <a:t>of data in near real-time?</a:t>
            </a:r>
          </a:p>
          <a:p>
            <a:pPr lvl="1">
              <a:lnSpc>
                <a:spcPct val="150000"/>
              </a:lnSpc>
            </a:pPr>
            <a:r>
              <a:rPr lang="en-US" dirty="0" smtClean="0"/>
              <a:t>Example: A Seller want to know which city in Texas bought most from </a:t>
            </a:r>
            <a:r>
              <a:rPr lang="en-US" dirty="0" smtClean="0"/>
              <a:t>them?</a:t>
            </a:r>
            <a:endParaRPr lang="en-US" dirty="0" smtClean="0"/>
          </a:p>
          <a:p>
            <a:pPr>
              <a:lnSpc>
                <a:spcPct val="150000"/>
              </a:lnSpc>
            </a:pPr>
            <a:r>
              <a:rPr lang="en-US" dirty="0" smtClean="0"/>
              <a:t>How to achieve the low-latency response with </a:t>
            </a:r>
            <a:r>
              <a:rPr lang="en-US" b="1" dirty="0" smtClean="0"/>
              <a:t>minimal effort</a:t>
            </a:r>
            <a:r>
              <a:rPr lang="en-US" dirty="0" smtClean="0"/>
              <a:t>? 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Is there any </a:t>
            </a:r>
            <a:r>
              <a:rPr lang="en-US" b="1" dirty="0" smtClean="0"/>
              <a:t>cost-effective </a:t>
            </a:r>
            <a:r>
              <a:rPr lang="en-US" dirty="0" smtClean="0"/>
              <a:t>solution available to run the analytical queries?</a:t>
            </a:r>
          </a:p>
        </p:txBody>
      </p:sp>
    </p:spTree>
    <p:extLst>
      <p:ext uri="{BB962C8B-B14F-4D97-AF65-F5344CB8AC3E}">
        <p14:creationId xmlns:p14="http://schemas.microsoft.com/office/powerpoint/2010/main" val="1056053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smtClean="0"/>
              <a:t>PIG</a:t>
            </a:r>
            <a:r>
              <a:rPr lang="en-US" dirty="0" smtClean="0"/>
              <a:t>	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2" descr="http://www.pinaldave.com/bimg/pig_open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4858" y="581403"/>
            <a:ext cx="3075689" cy="2050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5598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3143" y="360165"/>
            <a:ext cx="7886700" cy="994172"/>
          </a:xfrm>
        </p:spPr>
        <p:txBody>
          <a:bodyPr/>
          <a:lstStyle/>
          <a:p>
            <a:r>
              <a:rPr lang="en-US" dirty="0" smtClean="0"/>
              <a:t>Question 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1280" y="1589714"/>
            <a:ext cx="8345890" cy="4592721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If I have 10TB of data in my HDFS what are the options I have to process the data?</a:t>
            </a:r>
          </a:p>
          <a:p>
            <a:endParaRPr lang="en-US" dirty="0" smtClean="0"/>
          </a:p>
          <a:p>
            <a:r>
              <a:rPr lang="en-US" dirty="0" smtClean="0"/>
              <a:t>Map-reduce</a:t>
            </a:r>
          </a:p>
          <a:p>
            <a:r>
              <a:rPr lang="en-US" dirty="0" smtClean="0"/>
              <a:t>Hive</a:t>
            </a:r>
          </a:p>
          <a:p>
            <a:r>
              <a:rPr lang="en-US" dirty="0" smtClean="0"/>
              <a:t>PIG</a:t>
            </a:r>
          </a:p>
          <a:p>
            <a:pPr marL="1028700" lvl="3" indent="0">
              <a:buNone/>
            </a:pPr>
            <a:endParaRPr lang="en-US" dirty="0"/>
          </a:p>
          <a:p>
            <a:pPr marL="1028700" lvl="3" indent="0">
              <a:buNone/>
            </a:pPr>
            <a:endParaRPr lang="en-US" dirty="0" smtClean="0"/>
          </a:p>
          <a:p>
            <a:pPr marL="1028700" lvl="3" indent="0">
              <a:buNone/>
            </a:pPr>
            <a:endParaRPr lang="en-US" dirty="0"/>
          </a:p>
          <a:p>
            <a:pPr marL="1028700" lvl="3" indent="0">
              <a:buNone/>
            </a:pPr>
            <a:r>
              <a:rPr lang="en-US" dirty="0" smtClean="0"/>
              <a:t>		</a:t>
            </a:r>
          </a:p>
          <a:p>
            <a:pPr marL="1028700" lvl="3" indent="0">
              <a:buNone/>
            </a:pPr>
            <a:r>
              <a:rPr lang="en-US" dirty="0"/>
              <a:t>	</a:t>
            </a:r>
            <a:r>
              <a:rPr lang="en-US" dirty="0" smtClean="0"/>
              <a:t>	</a:t>
            </a:r>
            <a:endParaRPr lang="en-US" dirty="0" smtClean="0"/>
          </a:p>
          <a:p>
            <a:pPr marL="1028700" lvl="3" indent="0">
              <a:buNone/>
            </a:pPr>
            <a:endParaRPr lang="en-US" sz="1500" i="1" dirty="0"/>
          </a:p>
          <a:p>
            <a:pPr marL="1028700" lvl="3" indent="0">
              <a:buNone/>
            </a:pPr>
            <a:endParaRPr lang="en-US" sz="1500" i="1" dirty="0" smtClean="0"/>
          </a:p>
          <a:p>
            <a:pPr marL="1028700" lvl="3" indent="0">
              <a:buNone/>
            </a:pPr>
            <a:endParaRPr lang="en-US" sz="1500" i="1" dirty="0"/>
          </a:p>
          <a:p>
            <a:pPr marL="1028700" lvl="3" indent="0">
              <a:buNone/>
            </a:pPr>
            <a:endParaRPr lang="en-US" sz="1500" i="1" dirty="0" smtClean="0"/>
          </a:p>
          <a:p>
            <a:pPr marL="1028700" lvl="3" indent="0">
              <a:buNone/>
            </a:pPr>
            <a:endParaRPr lang="en-US" sz="2100" i="1" dirty="0"/>
          </a:p>
          <a:p>
            <a:pPr marL="1028700" lvl="3" indent="0">
              <a:buNone/>
            </a:pPr>
            <a:endParaRPr lang="en-US" sz="2100" i="1" dirty="0" smtClean="0"/>
          </a:p>
          <a:p>
            <a:pPr marL="1028700" lvl="3" indent="0">
              <a:buNone/>
            </a:pPr>
            <a:r>
              <a:rPr lang="en-US" sz="2100" i="1" dirty="0" smtClean="0"/>
              <a:t>			Any </a:t>
            </a:r>
            <a:r>
              <a:rPr lang="en-US" sz="2100" i="1" dirty="0"/>
              <a:t>major performance gain?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3006" y="2164380"/>
            <a:ext cx="5744164" cy="3212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736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Impala – Architecture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3923" y="1959000"/>
            <a:ext cx="7324169" cy="4114254"/>
          </a:xfrm>
          <a:prstGeom prst="rect">
            <a:avLst/>
          </a:prstGeom>
        </p:spPr>
      </p:pic>
      <p:pic>
        <p:nvPicPr>
          <p:cNvPr id="5" name="Picture 4" descr="impala-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59453" y="39214"/>
            <a:ext cx="1366183" cy="1919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536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Impala – Architecture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Impala Daemon</a:t>
            </a:r>
          </a:p>
          <a:p>
            <a:pPr lvl="1"/>
            <a:r>
              <a:rPr lang="en-US" dirty="0"/>
              <a:t>runs on every node</a:t>
            </a:r>
          </a:p>
          <a:p>
            <a:pPr lvl="1"/>
            <a:r>
              <a:rPr lang="en-US" dirty="0"/>
              <a:t>handles client requests</a:t>
            </a:r>
          </a:p>
          <a:p>
            <a:pPr lvl="1"/>
            <a:r>
              <a:rPr lang="en-US" dirty="0"/>
              <a:t>handles query planning &amp; execution</a:t>
            </a:r>
          </a:p>
          <a:p>
            <a:r>
              <a:rPr lang="en-US" dirty="0"/>
              <a:t>State Store Daemon</a:t>
            </a:r>
          </a:p>
          <a:p>
            <a:pPr lvl="1"/>
            <a:r>
              <a:rPr lang="en-US" dirty="0"/>
              <a:t>provides name service</a:t>
            </a:r>
          </a:p>
          <a:p>
            <a:pPr lvl="1"/>
            <a:r>
              <a:rPr lang="en-US" dirty="0"/>
              <a:t>metadata distribution</a:t>
            </a:r>
          </a:p>
          <a:p>
            <a:pPr lvl="1"/>
            <a:r>
              <a:rPr lang="en-US" dirty="0"/>
              <a:t>used for finding data</a:t>
            </a:r>
          </a:p>
          <a:p>
            <a:endParaRPr lang="en-US" dirty="0"/>
          </a:p>
        </p:txBody>
      </p:sp>
      <p:pic>
        <p:nvPicPr>
          <p:cNvPr id="4" name="Picture 3" descr="impala-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5235" y="680033"/>
            <a:ext cx="1483634" cy="2084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708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Impala – Architecture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779238" y="2665161"/>
            <a:ext cx="7369791" cy="2565779"/>
            <a:chOff x="763794" y="3133405"/>
            <a:chExt cx="7680959" cy="2552632"/>
          </a:xfrm>
        </p:grpSpPr>
        <p:sp>
          <p:nvSpPr>
            <p:cNvPr id="5" name="Shape 117"/>
            <p:cNvSpPr txBox="1"/>
            <p:nvPr/>
          </p:nvSpPr>
          <p:spPr>
            <a:xfrm>
              <a:off x="3556419" y="4507110"/>
              <a:ext cx="2183798" cy="26335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>
              <a:defPPr>
                <a:defRPr lang="en-US"/>
              </a:defPPr>
              <a:lvl1pPr algn="ctr">
                <a:buNone/>
                <a:defRPr sz="1400" b="1">
                  <a:solidFill>
                    <a:schemeClr val="bg1"/>
                  </a:solidFill>
                </a:defRPr>
              </a:lvl1pPr>
            </a:lstStyle>
            <a:p>
              <a:r>
                <a:rPr lang="en" sz="1050" dirty="0"/>
                <a:t>Query Planner</a:t>
              </a:r>
            </a:p>
          </p:txBody>
        </p:sp>
        <p:sp>
          <p:nvSpPr>
            <p:cNvPr id="6" name="Shape 118"/>
            <p:cNvSpPr txBox="1"/>
            <p:nvPr/>
          </p:nvSpPr>
          <p:spPr>
            <a:xfrm>
              <a:off x="3556979" y="4806750"/>
              <a:ext cx="2182767" cy="261808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>
              <a:defPPr>
                <a:defRPr lang="en-US"/>
              </a:defPPr>
              <a:lvl1pPr algn="ctr">
                <a:buNone/>
                <a:defRPr sz="1400" b="1">
                  <a:solidFill>
                    <a:schemeClr val="bg1"/>
                  </a:solidFill>
                </a:defRPr>
              </a:lvl1pPr>
            </a:lstStyle>
            <a:p>
              <a:r>
                <a:rPr lang="en" sz="1050" dirty="0"/>
                <a:t>Query Coordinator</a:t>
              </a:r>
            </a:p>
          </p:txBody>
        </p:sp>
        <p:sp>
          <p:nvSpPr>
            <p:cNvPr id="7" name="Shape 119"/>
            <p:cNvSpPr txBox="1"/>
            <p:nvPr/>
          </p:nvSpPr>
          <p:spPr>
            <a:xfrm>
              <a:off x="3556419" y="5105644"/>
              <a:ext cx="2182767" cy="261808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>
              <a:defPPr>
                <a:defRPr lang="en-US"/>
              </a:defPPr>
              <a:lvl1pPr algn="ctr">
                <a:buNone/>
                <a:defRPr sz="1400" b="1">
                  <a:solidFill>
                    <a:schemeClr val="bg1"/>
                  </a:solidFill>
                </a:defRPr>
              </a:lvl1pPr>
            </a:lstStyle>
            <a:p>
              <a:r>
                <a:rPr lang="en" sz="1050"/>
                <a:t>Query Executor</a:t>
              </a:r>
            </a:p>
          </p:txBody>
        </p:sp>
        <p:sp>
          <p:nvSpPr>
            <p:cNvPr id="8" name="Shape 120"/>
            <p:cNvSpPr txBox="1"/>
            <p:nvPr/>
          </p:nvSpPr>
          <p:spPr>
            <a:xfrm>
              <a:off x="3556528" y="5424229"/>
              <a:ext cx="1223835" cy="26180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>
              <a:defPPr>
                <a:defRPr lang="en-US"/>
              </a:defPPr>
              <a:lvl1pPr algn="ctr">
                <a:buNone/>
                <a:defRPr sz="1400" b="1">
                  <a:solidFill>
                    <a:schemeClr val="bg1"/>
                  </a:solidFill>
                </a:defRPr>
              </a:lvl1pPr>
            </a:lstStyle>
            <a:p>
              <a:r>
                <a:rPr lang="en" sz="1050" dirty="0"/>
                <a:t>HDFS DN</a:t>
              </a:r>
            </a:p>
          </p:txBody>
        </p:sp>
        <p:sp>
          <p:nvSpPr>
            <p:cNvPr id="9" name="Shape 121"/>
            <p:cNvSpPr txBox="1"/>
            <p:nvPr/>
          </p:nvSpPr>
          <p:spPr>
            <a:xfrm>
              <a:off x="4864540" y="5424229"/>
              <a:ext cx="873725" cy="26180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>
              <a:defPPr>
                <a:defRPr lang="en-US"/>
              </a:defPPr>
              <a:lvl1pPr algn="ctr">
                <a:buNone/>
                <a:defRPr sz="1400" b="1">
                  <a:solidFill>
                    <a:schemeClr val="bg1"/>
                  </a:solidFill>
                </a:defRPr>
              </a:lvl1pPr>
            </a:lstStyle>
            <a:p>
              <a:r>
                <a:rPr lang="en" sz="1050" dirty="0"/>
                <a:t>HBase</a:t>
              </a:r>
            </a:p>
          </p:txBody>
        </p:sp>
        <p:sp>
          <p:nvSpPr>
            <p:cNvPr id="10" name="Shape 123"/>
            <p:cNvSpPr txBox="1"/>
            <p:nvPr/>
          </p:nvSpPr>
          <p:spPr>
            <a:xfrm>
              <a:off x="763904" y="3133405"/>
              <a:ext cx="1658121" cy="26180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pPr algn="ctr">
                <a:buNone/>
              </a:pPr>
              <a:r>
                <a:rPr lang="en" sz="1050" b="1" dirty="0">
                  <a:solidFill>
                    <a:schemeClr val="bg1"/>
                  </a:solidFill>
                </a:rPr>
                <a:t>SQL App</a:t>
              </a:r>
            </a:p>
          </p:txBody>
        </p:sp>
        <p:sp>
          <p:nvSpPr>
            <p:cNvPr id="11" name="Shape 124"/>
            <p:cNvSpPr txBox="1"/>
            <p:nvPr/>
          </p:nvSpPr>
          <p:spPr>
            <a:xfrm>
              <a:off x="763904" y="3460665"/>
              <a:ext cx="1658121" cy="26180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>
              <a:defPPr>
                <a:defRPr lang="en-US"/>
              </a:defPPr>
              <a:lvl1pPr algn="ctr">
                <a:buNone/>
                <a:defRPr sz="1400" b="1"/>
              </a:lvl1pPr>
            </a:lstStyle>
            <a:p>
              <a:r>
                <a:rPr lang="en" sz="1050">
                  <a:solidFill>
                    <a:schemeClr val="bg1"/>
                  </a:solidFill>
                </a:rPr>
                <a:t>ODBC</a:t>
              </a:r>
            </a:p>
          </p:txBody>
        </p:sp>
        <p:sp>
          <p:nvSpPr>
            <p:cNvPr id="12" name="Shape 125"/>
            <p:cNvSpPr txBox="1"/>
            <p:nvPr/>
          </p:nvSpPr>
          <p:spPr>
            <a:xfrm>
              <a:off x="4341954" y="3133405"/>
              <a:ext cx="1223835" cy="58906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>
              <a:defPPr>
                <a:defRPr lang="en-US"/>
              </a:defPPr>
              <a:lvl1pPr algn="ctr">
                <a:buNone/>
                <a:defRPr sz="1400" b="1">
                  <a:solidFill>
                    <a:schemeClr val="bg1"/>
                  </a:solidFill>
                </a:defRPr>
              </a:lvl1pPr>
            </a:lstStyle>
            <a:p>
              <a:r>
                <a:rPr lang="en" sz="1050" dirty="0"/>
                <a:t>Hive</a:t>
              </a:r>
              <a:br>
                <a:rPr lang="en" sz="1050" dirty="0"/>
              </a:br>
              <a:r>
                <a:rPr lang="en" sz="1050" dirty="0"/>
                <a:t>Metastore</a:t>
              </a:r>
            </a:p>
          </p:txBody>
        </p:sp>
        <p:sp>
          <p:nvSpPr>
            <p:cNvPr id="13" name="Shape 126"/>
            <p:cNvSpPr txBox="1"/>
            <p:nvPr/>
          </p:nvSpPr>
          <p:spPr>
            <a:xfrm>
              <a:off x="5738266" y="3133405"/>
              <a:ext cx="1221772" cy="58906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>
              <a:defPPr>
                <a:defRPr lang="en-US"/>
              </a:defPPr>
              <a:lvl1pPr algn="ctr">
                <a:buNone/>
                <a:defRPr sz="1400" b="1">
                  <a:solidFill>
                    <a:schemeClr val="bg1"/>
                  </a:solidFill>
                </a:defRPr>
              </a:lvl1pPr>
            </a:lstStyle>
            <a:p>
              <a:r>
                <a:rPr lang="en" sz="1050" dirty="0"/>
                <a:t>HDFS NN</a:t>
              </a:r>
            </a:p>
          </p:txBody>
        </p:sp>
        <p:sp>
          <p:nvSpPr>
            <p:cNvPr id="14" name="Shape 127"/>
            <p:cNvSpPr txBox="1"/>
            <p:nvPr/>
          </p:nvSpPr>
          <p:spPr>
            <a:xfrm>
              <a:off x="7136742" y="3133405"/>
              <a:ext cx="1308011" cy="589068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>
              <a:defPPr>
                <a:defRPr lang="en-US"/>
              </a:defPPr>
              <a:lvl1pPr algn="ctr">
                <a:buNone/>
                <a:defRPr sz="1400" b="1">
                  <a:solidFill>
                    <a:schemeClr val="bg1"/>
                  </a:solidFill>
                </a:defRPr>
              </a:lvl1pPr>
            </a:lstStyle>
            <a:p>
              <a:r>
                <a:rPr lang="en" sz="1050" dirty="0"/>
                <a:t>Statestore</a:t>
              </a:r>
            </a:p>
          </p:txBody>
        </p:sp>
        <p:sp>
          <p:nvSpPr>
            <p:cNvPr id="15" name="Shape 128"/>
            <p:cNvSpPr txBox="1"/>
            <p:nvPr/>
          </p:nvSpPr>
          <p:spPr>
            <a:xfrm>
              <a:off x="763794" y="4507110"/>
              <a:ext cx="2179676" cy="26335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>
              <a:defPPr>
                <a:defRPr lang="en-US"/>
              </a:defPPr>
              <a:lvl1pPr algn="ctr">
                <a:buNone/>
                <a:defRPr sz="1400" b="1">
                  <a:solidFill>
                    <a:schemeClr val="bg1"/>
                  </a:solidFill>
                </a:defRPr>
              </a:lvl1pPr>
            </a:lstStyle>
            <a:p>
              <a:r>
                <a:rPr lang="en" sz="1050" dirty="0"/>
                <a:t>Query Planner</a:t>
              </a:r>
            </a:p>
          </p:txBody>
        </p:sp>
        <p:sp>
          <p:nvSpPr>
            <p:cNvPr id="16" name="Shape 129"/>
            <p:cNvSpPr txBox="1"/>
            <p:nvPr/>
          </p:nvSpPr>
          <p:spPr>
            <a:xfrm>
              <a:off x="764355" y="4806750"/>
              <a:ext cx="2178302" cy="261808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>
              <a:defPPr>
                <a:defRPr lang="en-US"/>
              </a:defPPr>
              <a:lvl1pPr algn="ctr">
                <a:buNone/>
                <a:defRPr sz="1400" b="1">
                  <a:solidFill>
                    <a:schemeClr val="bg1"/>
                  </a:solidFill>
                </a:defRPr>
              </a:lvl1pPr>
            </a:lstStyle>
            <a:p>
              <a:r>
                <a:rPr lang="en" sz="1050" dirty="0"/>
                <a:t>Query Coordinator</a:t>
              </a:r>
            </a:p>
          </p:txBody>
        </p:sp>
        <p:sp>
          <p:nvSpPr>
            <p:cNvPr id="17" name="Shape 130"/>
            <p:cNvSpPr txBox="1"/>
            <p:nvPr/>
          </p:nvSpPr>
          <p:spPr>
            <a:xfrm>
              <a:off x="763794" y="5105644"/>
              <a:ext cx="2184486" cy="261808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>
              <a:defPPr>
                <a:defRPr lang="en-US"/>
              </a:defPPr>
              <a:lvl1pPr algn="ctr">
                <a:buNone/>
                <a:defRPr sz="1400" b="1">
                  <a:solidFill>
                    <a:schemeClr val="bg1"/>
                  </a:solidFill>
                </a:defRPr>
              </a:lvl1pPr>
            </a:lstStyle>
            <a:p>
              <a:r>
                <a:rPr lang="en" sz="1050"/>
                <a:t>Query Executor</a:t>
              </a:r>
            </a:p>
          </p:txBody>
        </p:sp>
        <p:sp>
          <p:nvSpPr>
            <p:cNvPr id="18" name="Shape 131"/>
            <p:cNvSpPr txBox="1"/>
            <p:nvPr/>
          </p:nvSpPr>
          <p:spPr>
            <a:xfrm>
              <a:off x="763904" y="5424229"/>
              <a:ext cx="1219710" cy="26180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>
              <a:defPPr>
                <a:defRPr lang="en-US"/>
              </a:defPPr>
              <a:lvl1pPr algn="ctr">
                <a:buNone/>
                <a:defRPr sz="1400" b="1">
                  <a:solidFill>
                    <a:schemeClr val="bg1"/>
                  </a:solidFill>
                </a:defRPr>
              </a:lvl1pPr>
            </a:lstStyle>
            <a:p>
              <a:r>
                <a:rPr lang="en" sz="1050" dirty="0"/>
                <a:t>HDFS DN</a:t>
              </a:r>
            </a:p>
          </p:txBody>
        </p:sp>
        <p:sp>
          <p:nvSpPr>
            <p:cNvPr id="19" name="Shape 132"/>
            <p:cNvSpPr txBox="1"/>
            <p:nvPr/>
          </p:nvSpPr>
          <p:spPr>
            <a:xfrm>
              <a:off x="2071916" y="5424229"/>
              <a:ext cx="873725" cy="26180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>
              <a:defPPr>
                <a:defRPr lang="en-US"/>
              </a:defPPr>
              <a:lvl1pPr algn="ctr">
                <a:buNone/>
                <a:defRPr sz="1400" b="1">
                  <a:solidFill>
                    <a:schemeClr val="bg1"/>
                  </a:solidFill>
                </a:defRPr>
              </a:lvl1pPr>
            </a:lstStyle>
            <a:p>
              <a:r>
                <a:rPr lang="en" sz="1050" dirty="0"/>
                <a:t>HBase</a:t>
              </a:r>
            </a:p>
          </p:txBody>
        </p:sp>
        <p:sp>
          <p:nvSpPr>
            <p:cNvPr id="20" name="Shape 133"/>
            <p:cNvSpPr txBox="1"/>
            <p:nvPr/>
          </p:nvSpPr>
          <p:spPr>
            <a:xfrm>
              <a:off x="6261883" y="4507110"/>
              <a:ext cx="2182767" cy="26335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>
              <a:defPPr>
                <a:defRPr lang="en-US"/>
              </a:defPPr>
              <a:lvl1pPr algn="ctr">
                <a:buNone/>
                <a:defRPr sz="1400" b="1">
                  <a:solidFill>
                    <a:schemeClr val="bg1"/>
                  </a:solidFill>
                </a:defRPr>
              </a:lvl1pPr>
            </a:lstStyle>
            <a:p>
              <a:r>
                <a:rPr lang="en" sz="1050" dirty="0"/>
                <a:t>Query Planner</a:t>
              </a:r>
            </a:p>
          </p:txBody>
        </p:sp>
        <p:sp>
          <p:nvSpPr>
            <p:cNvPr id="21" name="Shape 134"/>
            <p:cNvSpPr txBox="1"/>
            <p:nvPr/>
          </p:nvSpPr>
          <p:spPr>
            <a:xfrm>
              <a:off x="6262443" y="4806750"/>
              <a:ext cx="2181393" cy="261808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>
              <a:defPPr>
                <a:defRPr lang="en-US"/>
              </a:defPPr>
              <a:lvl1pPr algn="ctr">
                <a:buNone/>
                <a:defRPr sz="1400" b="1">
                  <a:solidFill>
                    <a:schemeClr val="bg1"/>
                  </a:solidFill>
                </a:defRPr>
              </a:lvl1pPr>
            </a:lstStyle>
            <a:p>
              <a:r>
                <a:rPr lang="en" sz="1050" dirty="0"/>
                <a:t>Query Coordinator</a:t>
              </a:r>
            </a:p>
          </p:txBody>
        </p:sp>
        <p:sp>
          <p:nvSpPr>
            <p:cNvPr id="22" name="Shape 135"/>
            <p:cNvSpPr txBox="1"/>
            <p:nvPr/>
          </p:nvSpPr>
          <p:spPr>
            <a:xfrm>
              <a:off x="6261883" y="5105644"/>
              <a:ext cx="2181393" cy="261808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>
              <a:defPPr>
                <a:defRPr lang="en-US"/>
              </a:defPPr>
              <a:lvl1pPr algn="ctr">
                <a:buNone/>
                <a:defRPr sz="1400" b="1">
                  <a:solidFill>
                    <a:schemeClr val="bg1"/>
                  </a:solidFill>
                </a:defRPr>
              </a:lvl1pPr>
            </a:lstStyle>
            <a:p>
              <a:r>
                <a:rPr lang="en" sz="1050"/>
                <a:t>Query Executor</a:t>
              </a:r>
            </a:p>
          </p:txBody>
        </p:sp>
        <p:sp>
          <p:nvSpPr>
            <p:cNvPr id="23" name="Shape 136"/>
            <p:cNvSpPr txBox="1"/>
            <p:nvPr/>
          </p:nvSpPr>
          <p:spPr>
            <a:xfrm>
              <a:off x="6261992" y="5424229"/>
              <a:ext cx="1222803" cy="26180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>
              <a:defPPr>
                <a:defRPr lang="en-US"/>
              </a:defPPr>
              <a:lvl1pPr algn="ctr">
                <a:buNone/>
                <a:defRPr sz="1400" b="1">
                  <a:solidFill>
                    <a:schemeClr val="bg1"/>
                  </a:solidFill>
                </a:defRPr>
              </a:lvl1pPr>
            </a:lstStyle>
            <a:p>
              <a:r>
                <a:rPr lang="en" sz="1050" dirty="0"/>
                <a:t>HDFS DN</a:t>
              </a:r>
            </a:p>
          </p:txBody>
        </p:sp>
        <p:sp>
          <p:nvSpPr>
            <p:cNvPr id="24" name="Shape 137"/>
            <p:cNvSpPr txBox="1"/>
            <p:nvPr/>
          </p:nvSpPr>
          <p:spPr>
            <a:xfrm>
              <a:off x="7569895" y="5424229"/>
              <a:ext cx="873725" cy="26180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>
              <a:defPPr>
                <a:defRPr lang="en-US"/>
              </a:defPPr>
              <a:lvl1pPr algn="ctr">
                <a:buNone/>
                <a:defRPr sz="1400" b="1">
                  <a:solidFill>
                    <a:schemeClr val="bg1"/>
                  </a:solidFill>
                </a:defRPr>
              </a:lvl1pPr>
            </a:lstStyle>
            <a:p>
              <a:r>
                <a:rPr lang="en" sz="1050" dirty="0"/>
                <a:t>HBase</a:t>
              </a:r>
            </a:p>
          </p:txBody>
        </p:sp>
        <p:sp>
          <p:nvSpPr>
            <p:cNvPr id="26" name="Shape 139"/>
            <p:cNvSpPr txBox="1"/>
            <p:nvPr/>
          </p:nvSpPr>
          <p:spPr>
            <a:xfrm>
              <a:off x="1022706" y="3787925"/>
              <a:ext cx="4234500" cy="555863"/>
            </a:xfrm>
            <a:prstGeom prst="rect">
              <a:avLst/>
            </a:prstGeom>
          </p:spPr>
          <p:txBody>
            <a:bodyPr lIns="68569" tIns="68569" rIns="68569" bIns="68569" anchor="ctr" anchorCtr="0">
              <a:noAutofit/>
            </a:bodyPr>
            <a:lstStyle/>
            <a:p>
              <a:pPr algn="ctr">
                <a:buNone/>
              </a:pPr>
              <a:r>
                <a:rPr lang="en" sz="1400" b="1" dirty="0"/>
                <a:t>Impalad continually talks to statestore to update th</a:t>
              </a:r>
              <a:r>
                <a:rPr lang="en-US" sz="1400" b="1" dirty="0" err="1"/>
                <a:t>ei</a:t>
              </a:r>
              <a:r>
                <a:rPr lang="en" sz="1400" b="1" dirty="0"/>
                <a:t>r state and to receive metadata to use for query planning</a:t>
              </a:r>
              <a:endParaRPr lang="en" sz="1400" b="1" dirty="0"/>
            </a:p>
          </p:txBody>
        </p:sp>
      </p:grpSp>
      <p:cxnSp>
        <p:nvCxnSpPr>
          <p:cNvPr id="31" name="Straight Arrow Connector 30"/>
          <p:cNvCxnSpPr/>
          <p:nvPr/>
        </p:nvCxnSpPr>
        <p:spPr>
          <a:xfrm flipH="1">
            <a:off x="1824803" y="3275202"/>
            <a:ext cx="5618575" cy="74784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endCxn id="5" idx="0"/>
          </p:cNvCxnSpPr>
          <p:nvPr/>
        </p:nvCxnSpPr>
        <p:spPr>
          <a:xfrm flipH="1">
            <a:off x="4506394" y="3312652"/>
            <a:ext cx="2936985" cy="73328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endCxn id="20" idx="0"/>
          </p:cNvCxnSpPr>
          <p:nvPr/>
        </p:nvCxnSpPr>
        <p:spPr>
          <a:xfrm flipH="1">
            <a:off x="7101761" y="3273951"/>
            <a:ext cx="331763" cy="77199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9" name="Picture 28" descr="impala-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82433" y="168364"/>
            <a:ext cx="1608151" cy="2259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441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3" y="164506"/>
            <a:ext cx="7886700" cy="1181049"/>
          </a:xfrm>
        </p:spPr>
        <p:txBody>
          <a:bodyPr/>
          <a:lstStyle/>
          <a:p>
            <a:r>
              <a:rPr lang="en-US" dirty="0" smtClean="0"/>
              <a:t>Why Impala?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3773" y="1514902"/>
            <a:ext cx="8334184" cy="3857699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Interactive SQL</a:t>
            </a:r>
          </a:p>
          <a:p>
            <a:pPr lvl="1"/>
            <a:r>
              <a:rPr lang="en-US" dirty="0" smtClean="0"/>
              <a:t>In-memory Distributed SQL Query Engine.</a:t>
            </a:r>
          </a:p>
          <a:p>
            <a:pPr lvl="1"/>
            <a:r>
              <a:rPr lang="en-US" dirty="0" smtClean="0"/>
              <a:t>Built for low-latency (real-time) analytics query</a:t>
            </a:r>
            <a:r>
              <a:rPr lang="en-US" dirty="0" smtClean="0"/>
              <a:t>.</a:t>
            </a:r>
          </a:p>
          <a:p>
            <a:r>
              <a:rPr lang="en-US" dirty="0" smtClean="0"/>
              <a:t>Highly </a:t>
            </a:r>
            <a:r>
              <a:rPr lang="en-US" dirty="0" smtClean="0"/>
              <a:t>Scalable</a:t>
            </a:r>
          </a:p>
          <a:p>
            <a:pPr lvl="1"/>
            <a:r>
              <a:rPr lang="en-US" dirty="0" smtClean="0"/>
              <a:t>Built on top of Hadoop</a:t>
            </a:r>
          </a:p>
          <a:p>
            <a:pPr lvl="1"/>
            <a:r>
              <a:rPr lang="en-US" dirty="0" smtClean="0"/>
              <a:t>Simply scales by just adding nodes.</a:t>
            </a:r>
          </a:p>
          <a:p>
            <a:pPr lvl="1"/>
            <a:r>
              <a:rPr lang="en-US" dirty="0" smtClean="0"/>
              <a:t>Direct access to data in HDFS/</a:t>
            </a:r>
            <a:r>
              <a:rPr lang="en-US" dirty="0" err="1" smtClean="0"/>
              <a:t>Hbase</a:t>
            </a:r>
            <a:r>
              <a:rPr lang="en-US" dirty="0" smtClean="0"/>
              <a:t> </a:t>
            </a:r>
            <a:r>
              <a:rPr lang="en-US" b="1" dirty="0" smtClean="0"/>
              <a:t>(no map-reduce)</a:t>
            </a:r>
          </a:p>
          <a:p>
            <a:r>
              <a:rPr lang="en-US" dirty="0" smtClean="0"/>
              <a:t>Easy to </a:t>
            </a:r>
            <a:r>
              <a:rPr lang="en-US" dirty="0" smtClean="0"/>
              <a:t>use</a:t>
            </a:r>
          </a:p>
          <a:p>
            <a:pPr lvl="1"/>
            <a:r>
              <a:rPr lang="en-US" dirty="0"/>
              <a:t>Minimal data transformation effort required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Re-uses hive </a:t>
            </a:r>
            <a:r>
              <a:rPr lang="en-US" dirty="0" err="1" smtClean="0"/>
              <a:t>metastore</a:t>
            </a:r>
            <a:r>
              <a:rPr lang="en-US" dirty="0" smtClean="0"/>
              <a:t>.</a:t>
            </a:r>
            <a:endParaRPr lang="en-US" dirty="0" smtClean="0"/>
          </a:p>
          <a:p>
            <a:pPr lvl="1"/>
            <a:r>
              <a:rPr lang="en-US" dirty="0" smtClean="0"/>
              <a:t>Easy to integrate. Supports JDBC client</a:t>
            </a:r>
          </a:p>
          <a:p>
            <a:pPr marL="342900" lvl="1" indent="0">
              <a:buNone/>
            </a:pPr>
            <a:endParaRPr lang="en-US" dirty="0"/>
          </a:p>
        </p:txBody>
      </p:sp>
      <p:pic>
        <p:nvPicPr>
          <p:cNvPr id="4" name="Picture 3" descr="impala-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49247" y="590600"/>
            <a:ext cx="1608151" cy="2259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773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Impala Query Execution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1) Request arrives via ODBC/JDBC/HUE/Shell</a:t>
            </a:r>
          </a:p>
          <a:p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1209430" y="2965750"/>
            <a:ext cx="6306938" cy="1784942"/>
            <a:chOff x="763794" y="3133405"/>
            <a:chExt cx="7680959" cy="2552632"/>
          </a:xfrm>
        </p:grpSpPr>
        <p:sp>
          <p:nvSpPr>
            <p:cNvPr id="5" name="Shape 117"/>
            <p:cNvSpPr txBox="1"/>
            <p:nvPr/>
          </p:nvSpPr>
          <p:spPr>
            <a:xfrm>
              <a:off x="3556419" y="4507110"/>
              <a:ext cx="2183798" cy="26335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>
              <a:defPPr>
                <a:defRPr lang="en-US"/>
              </a:defPPr>
              <a:lvl1pPr algn="ctr">
                <a:buNone/>
                <a:defRPr sz="1400" b="1">
                  <a:solidFill>
                    <a:schemeClr val="bg1"/>
                  </a:solidFill>
                </a:defRPr>
              </a:lvl1pPr>
            </a:lstStyle>
            <a:p>
              <a:r>
                <a:rPr lang="en" sz="1050" dirty="0"/>
                <a:t>Query Planner</a:t>
              </a:r>
            </a:p>
          </p:txBody>
        </p:sp>
        <p:sp>
          <p:nvSpPr>
            <p:cNvPr id="6" name="Shape 118"/>
            <p:cNvSpPr txBox="1"/>
            <p:nvPr/>
          </p:nvSpPr>
          <p:spPr>
            <a:xfrm>
              <a:off x="3556979" y="4806750"/>
              <a:ext cx="2182767" cy="261808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>
              <a:defPPr>
                <a:defRPr lang="en-US"/>
              </a:defPPr>
              <a:lvl1pPr algn="ctr">
                <a:buNone/>
                <a:defRPr sz="1400" b="1">
                  <a:solidFill>
                    <a:schemeClr val="bg1"/>
                  </a:solidFill>
                </a:defRPr>
              </a:lvl1pPr>
            </a:lstStyle>
            <a:p>
              <a:r>
                <a:rPr lang="en" sz="1050" dirty="0"/>
                <a:t>Query Coordinator</a:t>
              </a:r>
            </a:p>
          </p:txBody>
        </p:sp>
        <p:sp>
          <p:nvSpPr>
            <p:cNvPr id="7" name="Shape 119"/>
            <p:cNvSpPr txBox="1"/>
            <p:nvPr/>
          </p:nvSpPr>
          <p:spPr>
            <a:xfrm>
              <a:off x="3556419" y="5105644"/>
              <a:ext cx="2182767" cy="261808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>
              <a:defPPr>
                <a:defRPr lang="en-US"/>
              </a:defPPr>
              <a:lvl1pPr algn="ctr">
                <a:buNone/>
                <a:defRPr sz="1400" b="1">
                  <a:solidFill>
                    <a:schemeClr val="bg1"/>
                  </a:solidFill>
                </a:defRPr>
              </a:lvl1pPr>
            </a:lstStyle>
            <a:p>
              <a:r>
                <a:rPr lang="en" sz="1050"/>
                <a:t>Query Executor</a:t>
              </a:r>
            </a:p>
          </p:txBody>
        </p:sp>
        <p:sp>
          <p:nvSpPr>
            <p:cNvPr id="8" name="Shape 120"/>
            <p:cNvSpPr txBox="1"/>
            <p:nvPr/>
          </p:nvSpPr>
          <p:spPr>
            <a:xfrm>
              <a:off x="3556528" y="5424229"/>
              <a:ext cx="1223835" cy="26180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>
              <a:defPPr>
                <a:defRPr lang="en-US"/>
              </a:defPPr>
              <a:lvl1pPr algn="ctr">
                <a:buNone/>
                <a:defRPr sz="1400" b="1">
                  <a:solidFill>
                    <a:schemeClr val="bg1"/>
                  </a:solidFill>
                </a:defRPr>
              </a:lvl1pPr>
            </a:lstStyle>
            <a:p>
              <a:r>
                <a:rPr lang="en" sz="1050" dirty="0"/>
                <a:t>HDFS DN</a:t>
              </a:r>
            </a:p>
          </p:txBody>
        </p:sp>
        <p:sp>
          <p:nvSpPr>
            <p:cNvPr id="9" name="Shape 121"/>
            <p:cNvSpPr txBox="1"/>
            <p:nvPr/>
          </p:nvSpPr>
          <p:spPr>
            <a:xfrm>
              <a:off x="4864540" y="5424229"/>
              <a:ext cx="873725" cy="26180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>
              <a:defPPr>
                <a:defRPr lang="en-US"/>
              </a:defPPr>
              <a:lvl1pPr algn="ctr">
                <a:buNone/>
                <a:defRPr sz="1400" b="1">
                  <a:solidFill>
                    <a:schemeClr val="bg1"/>
                  </a:solidFill>
                </a:defRPr>
              </a:lvl1pPr>
            </a:lstStyle>
            <a:p>
              <a:r>
                <a:rPr lang="en" sz="1050" dirty="0"/>
                <a:t>HBase</a:t>
              </a:r>
            </a:p>
          </p:txBody>
        </p:sp>
        <p:sp>
          <p:nvSpPr>
            <p:cNvPr id="10" name="Shape 123"/>
            <p:cNvSpPr txBox="1"/>
            <p:nvPr/>
          </p:nvSpPr>
          <p:spPr>
            <a:xfrm>
              <a:off x="763904" y="3133405"/>
              <a:ext cx="1658121" cy="26180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pPr algn="ctr">
                <a:buNone/>
              </a:pPr>
              <a:r>
                <a:rPr lang="en" sz="1050" b="1" dirty="0">
                  <a:solidFill>
                    <a:schemeClr val="bg1"/>
                  </a:solidFill>
                </a:rPr>
                <a:t>SQL App</a:t>
              </a:r>
            </a:p>
          </p:txBody>
        </p:sp>
        <p:sp>
          <p:nvSpPr>
            <p:cNvPr id="11" name="Shape 124"/>
            <p:cNvSpPr txBox="1"/>
            <p:nvPr/>
          </p:nvSpPr>
          <p:spPr>
            <a:xfrm>
              <a:off x="763904" y="3460665"/>
              <a:ext cx="1658121" cy="26180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>
              <a:defPPr>
                <a:defRPr lang="en-US"/>
              </a:defPPr>
              <a:lvl1pPr algn="ctr">
                <a:buNone/>
                <a:defRPr sz="1400" b="1"/>
              </a:lvl1pPr>
            </a:lstStyle>
            <a:p>
              <a:r>
                <a:rPr lang="en" sz="1050">
                  <a:solidFill>
                    <a:schemeClr val="bg1"/>
                  </a:solidFill>
                </a:rPr>
                <a:t>ODBC</a:t>
              </a:r>
            </a:p>
          </p:txBody>
        </p:sp>
        <p:sp>
          <p:nvSpPr>
            <p:cNvPr id="12" name="Shape 125"/>
            <p:cNvSpPr txBox="1"/>
            <p:nvPr/>
          </p:nvSpPr>
          <p:spPr>
            <a:xfrm>
              <a:off x="4341954" y="3133405"/>
              <a:ext cx="1223835" cy="58906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>
              <a:defPPr>
                <a:defRPr lang="en-US"/>
              </a:defPPr>
              <a:lvl1pPr algn="ctr">
                <a:buNone/>
                <a:defRPr sz="1400" b="1">
                  <a:solidFill>
                    <a:schemeClr val="bg1"/>
                  </a:solidFill>
                </a:defRPr>
              </a:lvl1pPr>
            </a:lstStyle>
            <a:p>
              <a:r>
                <a:rPr lang="en" sz="1050" dirty="0"/>
                <a:t>Hive</a:t>
              </a:r>
              <a:br>
                <a:rPr lang="en" sz="1050" dirty="0"/>
              </a:br>
              <a:r>
                <a:rPr lang="en" sz="1050" dirty="0"/>
                <a:t>Metastore</a:t>
              </a:r>
            </a:p>
          </p:txBody>
        </p:sp>
        <p:sp>
          <p:nvSpPr>
            <p:cNvPr id="13" name="Shape 126"/>
            <p:cNvSpPr txBox="1"/>
            <p:nvPr/>
          </p:nvSpPr>
          <p:spPr>
            <a:xfrm>
              <a:off x="5738266" y="3133405"/>
              <a:ext cx="1221772" cy="58906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>
              <a:defPPr>
                <a:defRPr lang="en-US"/>
              </a:defPPr>
              <a:lvl1pPr algn="ctr">
                <a:buNone/>
                <a:defRPr sz="1400" b="1">
                  <a:solidFill>
                    <a:schemeClr val="bg1"/>
                  </a:solidFill>
                </a:defRPr>
              </a:lvl1pPr>
            </a:lstStyle>
            <a:p>
              <a:r>
                <a:rPr lang="en" sz="1050" dirty="0"/>
                <a:t>HDFS NN</a:t>
              </a:r>
            </a:p>
          </p:txBody>
        </p:sp>
        <p:sp>
          <p:nvSpPr>
            <p:cNvPr id="14" name="Shape 127"/>
            <p:cNvSpPr txBox="1"/>
            <p:nvPr/>
          </p:nvSpPr>
          <p:spPr>
            <a:xfrm>
              <a:off x="7136742" y="3133405"/>
              <a:ext cx="1308011" cy="589068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>
              <a:defPPr>
                <a:defRPr lang="en-US"/>
              </a:defPPr>
              <a:lvl1pPr algn="ctr">
                <a:buNone/>
                <a:defRPr sz="1400" b="1">
                  <a:solidFill>
                    <a:schemeClr val="bg1"/>
                  </a:solidFill>
                </a:defRPr>
              </a:lvl1pPr>
            </a:lstStyle>
            <a:p>
              <a:r>
                <a:rPr lang="en" sz="1050" dirty="0"/>
                <a:t>Statestore</a:t>
              </a:r>
            </a:p>
          </p:txBody>
        </p:sp>
        <p:sp>
          <p:nvSpPr>
            <p:cNvPr id="15" name="Shape 128"/>
            <p:cNvSpPr txBox="1"/>
            <p:nvPr/>
          </p:nvSpPr>
          <p:spPr>
            <a:xfrm>
              <a:off x="763794" y="4507110"/>
              <a:ext cx="2179676" cy="26335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>
              <a:defPPr>
                <a:defRPr lang="en-US"/>
              </a:defPPr>
              <a:lvl1pPr algn="ctr">
                <a:buNone/>
                <a:defRPr sz="1400" b="1">
                  <a:solidFill>
                    <a:schemeClr val="bg1"/>
                  </a:solidFill>
                </a:defRPr>
              </a:lvl1pPr>
            </a:lstStyle>
            <a:p>
              <a:r>
                <a:rPr lang="en" sz="1050" dirty="0"/>
                <a:t>Query Planner</a:t>
              </a:r>
            </a:p>
          </p:txBody>
        </p:sp>
        <p:sp>
          <p:nvSpPr>
            <p:cNvPr id="16" name="Shape 129"/>
            <p:cNvSpPr txBox="1"/>
            <p:nvPr/>
          </p:nvSpPr>
          <p:spPr>
            <a:xfrm>
              <a:off x="764355" y="4806750"/>
              <a:ext cx="2178302" cy="261808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>
              <a:defPPr>
                <a:defRPr lang="en-US"/>
              </a:defPPr>
              <a:lvl1pPr algn="ctr">
                <a:buNone/>
                <a:defRPr sz="1400" b="1">
                  <a:solidFill>
                    <a:schemeClr val="bg1"/>
                  </a:solidFill>
                </a:defRPr>
              </a:lvl1pPr>
            </a:lstStyle>
            <a:p>
              <a:r>
                <a:rPr lang="en" sz="1050" dirty="0"/>
                <a:t>Query Coordinator</a:t>
              </a:r>
            </a:p>
          </p:txBody>
        </p:sp>
        <p:sp>
          <p:nvSpPr>
            <p:cNvPr id="17" name="Shape 130"/>
            <p:cNvSpPr txBox="1"/>
            <p:nvPr/>
          </p:nvSpPr>
          <p:spPr>
            <a:xfrm>
              <a:off x="763794" y="5105644"/>
              <a:ext cx="2184486" cy="261808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>
              <a:defPPr>
                <a:defRPr lang="en-US"/>
              </a:defPPr>
              <a:lvl1pPr algn="ctr">
                <a:buNone/>
                <a:defRPr sz="1400" b="1">
                  <a:solidFill>
                    <a:schemeClr val="bg1"/>
                  </a:solidFill>
                </a:defRPr>
              </a:lvl1pPr>
            </a:lstStyle>
            <a:p>
              <a:r>
                <a:rPr lang="en" sz="1050"/>
                <a:t>Query Executor</a:t>
              </a:r>
            </a:p>
          </p:txBody>
        </p:sp>
        <p:sp>
          <p:nvSpPr>
            <p:cNvPr id="18" name="Shape 131"/>
            <p:cNvSpPr txBox="1"/>
            <p:nvPr/>
          </p:nvSpPr>
          <p:spPr>
            <a:xfrm>
              <a:off x="763904" y="5424229"/>
              <a:ext cx="1219710" cy="26180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>
              <a:defPPr>
                <a:defRPr lang="en-US"/>
              </a:defPPr>
              <a:lvl1pPr algn="ctr">
                <a:buNone/>
                <a:defRPr sz="1400" b="1">
                  <a:solidFill>
                    <a:schemeClr val="bg1"/>
                  </a:solidFill>
                </a:defRPr>
              </a:lvl1pPr>
            </a:lstStyle>
            <a:p>
              <a:r>
                <a:rPr lang="en" sz="1050" dirty="0"/>
                <a:t>HDFS DN</a:t>
              </a:r>
            </a:p>
          </p:txBody>
        </p:sp>
        <p:sp>
          <p:nvSpPr>
            <p:cNvPr id="19" name="Shape 132"/>
            <p:cNvSpPr txBox="1"/>
            <p:nvPr/>
          </p:nvSpPr>
          <p:spPr>
            <a:xfrm>
              <a:off x="2071916" y="5424229"/>
              <a:ext cx="873725" cy="26180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>
              <a:defPPr>
                <a:defRPr lang="en-US"/>
              </a:defPPr>
              <a:lvl1pPr algn="ctr">
                <a:buNone/>
                <a:defRPr sz="1400" b="1">
                  <a:solidFill>
                    <a:schemeClr val="bg1"/>
                  </a:solidFill>
                </a:defRPr>
              </a:lvl1pPr>
            </a:lstStyle>
            <a:p>
              <a:r>
                <a:rPr lang="en" sz="1050" dirty="0"/>
                <a:t>HBase</a:t>
              </a:r>
            </a:p>
          </p:txBody>
        </p:sp>
        <p:sp>
          <p:nvSpPr>
            <p:cNvPr id="20" name="Shape 133"/>
            <p:cNvSpPr txBox="1"/>
            <p:nvPr/>
          </p:nvSpPr>
          <p:spPr>
            <a:xfrm>
              <a:off x="6261883" y="4507110"/>
              <a:ext cx="2182767" cy="26335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>
              <a:defPPr>
                <a:defRPr lang="en-US"/>
              </a:defPPr>
              <a:lvl1pPr algn="ctr">
                <a:buNone/>
                <a:defRPr sz="1400" b="1">
                  <a:solidFill>
                    <a:schemeClr val="bg1"/>
                  </a:solidFill>
                </a:defRPr>
              </a:lvl1pPr>
            </a:lstStyle>
            <a:p>
              <a:r>
                <a:rPr lang="en" sz="1050" dirty="0"/>
                <a:t>Query Planner</a:t>
              </a:r>
            </a:p>
          </p:txBody>
        </p:sp>
        <p:sp>
          <p:nvSpPr>
            <p:cNvPr id="21" name="Shape 134"/>
            <p:cNvSpPr txBox="1"/>
            <p:nvPr/>
          </p:nvSpPr>
          <p:spPr>
            <a:xfrm>
              <a:off x="6262443" y="4806750"/>
              <a:ext cx="2181393" cy="261808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>
              <a:defPPr>
                <a:defRPr lang="en-US"/>
              </a:defPPr>
              <a:lvl1pPr algn="ctr">
                <a:buNone/>
                <a:defRPr sz="1400" b="1">
                  <a:solidFill>
                    <a:schemeClr val="bg1"/>
                  </a:solidFill>
                </a:defRPr>
              </a:lvl1pPr>
            </a:lstStyle>
            <a:p>
              <a:r>
                <a:rPr lang="en" sz="1050" dirty="0"/>
                <a:t>Query Coordinator</a:t>
              </a:r>
            </a:p>
          </p:txBody>
        </p:sp>
        <p:sp>
          <p:nvSpPr>
            <p:cNvPr id="22" name="Shape 135"/>
            <p:cNvSpPr txBox="1"/>
            <p:nvPr/>
          </p:nvSpPr>
          <p:spPr>
            <a:xfrm>
              <a:off x="6261883" y="5105644"/>
              <a:ext cx="2181393" cy="261808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>
              <a:defPPr>
                <a:defRPr lang="en-US"/>
              </a:defPPr>
              <a:lvl1pPr algn="ctr">
                <a:buNone/>
                <a:defRPr sz="1400" b="1">
                  <a:solidFill>
                    <a:schemeClr val="bg1"/>
                  </a:solidFill>
                </a:defRPr>
              </a:lvl1pPr>
            </a:lstStyle>
            <a:p>
              <a:r>
                <a:rPr lang="en" sz="1050"/>
                <a:t>Query Executor</a:t>
              </a:r>
            </a:p>
          </p:txBody>
        </p:sp>
        <p:sp>
          <p:nvSpPr>
            <p:cNvPr id="23" name="Shape 136"/>
            <p:cNvSpPr txBox="1"/>
            <p:nvPr/>
          </p:nvSpPr>
          <p:spPr>
            <a:xfrm>
              <a:off x="6261992" y="5424229"/>
              <a:ext cx="1222803" cy="26180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>
              <a:defPPr>
                <a:defRPr lang="en-US"/>
              </a:defPPr>
              <a:lvl1pPr algn="ctr">
                <a:buNone/>
                <a:defRPr sz="1400" b="1">
                  <a:solidFill>
                    <a:schemeClr val="bg1"/>
                  </a:solidFill>
                </a:defRPr>
              </a:lvl1pPr>
            </a:lstStyle>
            <a:p>
              <a:r>
                <a:rPr lang="en" sz="1050" dirty="0"/>
                <a:t>HDFS DN</a:t>
              </a:r>
            </a:p>
          </p:txBody>
        </p:sp>
        <p:sp>
          <p:nvSpPr>
            <p:cNvPr id="24" name="Shape 137"/>
            <p:cNvSpPr txBox="1"/>
            <p:nvPr/>
          </p:nvSpPr>
          <p:spPr>
            <a:xfrm>
              <a:off x="7569895" y="5424229"/>
              <a:ext cx="873725" cy="26180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>
              <a:defPPr>
                <a:defRPr lang="en-US"/>
              </a:defPPr>
              <a:lvl1pPr algn="ctr">
                <a:buNone/>
                <a:defRPr sz="1400" b="1">
                  <a:solidFill>
                    <a:schemeClr val="bg1"/>
                  </a:solidFill>
                </a:defRPr>
              </a:lvl1pPr>
            </a:lstStyle>
            <a:p>
              <a:r>
                <a:rPr lang="en" sz="1050" dirty="0"/>
                <a:t>HBase</a:t>
              </a:r>
            </a:p>
          </p:txBody>
        </p:sp>
        <p:cxnSp>
          <p:nvCxnSpPr>
            <p:cNvPr id="25" name="Shape 138"/>
            <p:cNvCxnSpPr>
              <a:stCxn id="11" idx="2"/>
              <a:endCxn id="5" idx="1"/>
            </p:cNvCxnSpPr>
            <p:nvPr/>
          </p:nvCxnSpPr>
          <p:spPr>
            <a:xfrm>
              <a:off x="1592965" y="3722473"/>
              <a:ext cx="1963454" cy="916315"/>
            </a:xfrm>
            <a:prstGeom prst="straightConnector1">
              <a:avLst/>
            </a:prstGeom>
            <a:noFill/>
            <a:ln w="19050" cap="flat">
              <a:solidFill>
                <a:schemeClr val="tx1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sp>
          <p:nvSpPr>
            <p:cNvPr id="26" name="Shape 139"/>
            <p:cNvSpPr txBox="1"/>
            <p:nvPr/>
          </p:nvSpPr>
          <p:spPr>
            <a:xfrm>
              <a:off x="2250124" y="3918822"/>
              <a:ext cx="1396311" cy="261808"/>
            </a:xfrm>
            <a:prstGeom prst="rect">
              <a:avLst/>
            </a:prstGeom>
          </p:spPr>
          <p:txBody>
            <a:bodyPr lIns="68569" tIns="68569" rIns="68569" bIns="68569" anchor="ctr" anchorCtr="0">
              <a:noAutofit/>
            </a:bodyPr>
            <a:lstStyle/>
            <a:p>
              <a:pPr algn="ctr">
                <a:buNone/>
              </a:pPr>
              <a:r>
                <a:rPr lang="en" sz="900" b="1" dirty="0"/>
                <a:t>SQL request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92602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Impala Query Execution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2012" y="1214651"/>
            <a:ext cx="8283338" cy="5240739"/>
          </a:xfrm>
        </p:spPr>
        <p:txBody>
          <a:bodyPr/>
          <a:lstStyle/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r>
              <a:rPr lang="en-US" sz="2400" dirty="0" smtClean="0"/>
              <a:t>2</a:t>
            </a:r>
            <a:r>
              <a:rPr lang="en-US" sz="2400" dirty="0"/>
              <a:t>) Planner turns request into collections of plan fragments</a:t>
            </a:r>
          </a:p>
          <a:p>
            <a:pPr marL="0" indent="0">
              <a:buNone/>
            </a:pPr>
            <a:r>
              <a:rPr lang="en-US" sz="2400" dirty="0"/>
              <a:t>3) Coordinator initiates execution on </a:t>
            </a:r>
            <a:r>
              <a:rPr lang="en-US" sz="2400" dirty="0" err="1"/>
              <a:t>impalad</a:t>
            </a:r>
            <a:r>
              <a:rPr lang="en-US" sz="2400" dirty="0"/>
              <a:t>(s) local to data</a:t>
            </a:r>
          </a:p>
          <a:p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805740" y="3116586"/>
            <a:ext cx="7150063" cy="2361063"/>
            <a:chOff x="763794" y="3133405"/>
            <a:chExt cx="7680959" cy="2552632"/>
          </a:xfrm>
        </p:grpSpPr>
        <p:sp>
          <p:nvSpPr>
            <p:cNvPr id="5" name="Shape 117"/>
            <p:cNvSpPr txBox="1"/>
            <p:nvPr/>
          </p:nvSpPr>
          <p:spPr>
            <a:xfrm>
              <a:off x="3556419" y="4507110"/>
              <a:ext cx="2183798" cy="26335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>
              <a:defPPr>
                <a:defRPr lang="en-US"/>
              </a:defPPr>
              <a:lvl1pPr algn="ctr">
                <a:buNone/>
                <a:defRPr sz="1400" b="1">
                  <a:solidFill>
                    <a:schemeClr val="bg1"/>
                  </a:solidFill>
                </a:defRPr>
              </a:lvl1pPr>
            </a:lstStyle>
            <a:p>
              <a:r>
                <a:rPr lang="en" sz="1050"/>
                <a:t>Query Planner</a:t>
              </a:r>
            </a:p>
          </p:txBody>
        </p:sp>
        <p:sp>
          <p:nvSpPr>
            <p:cNvPr id="6" name="Shape 118"/>
            <p:cNvSpPr txBox="1"/>
            <p:nvPr/>
          </p:nvSpPr>
          <p:spPr>
            <a:xfrm>
              <a:off x="3556979" y="4806750"/>
              <a:ext cx="2182767" cy="26180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>
              <a:defPPr>
                <a:defRPr lang="en-US"/>
              </a:defPPr>
              <a:lvl1pPr algn="ctr">
                <a:buNone/>
                <a:defRPr sz="1400" b="1">
                  <a:solidFill>
                    <a:schemeClr val="bg1"/>
                  </a:solidFill>
                </a:defRPr>
              </a:lvl1pPr>
            </a:lstStyle>
            <a:p>
              <a:r>
                <a:rPr lang="en" sz="1050" dirty="0"/>
                <a:t>Query Coordinator</a:t>
              </a:r>
            </a:p>
          </p:txBody>
        </p:sp>
        <p:sp>
          <p:nvSpPr>
            <p:cNvPr id="7" name="Shape 119"/>
            <p:cNvSpPr txBox="1"/>
            <p:nvPr/>
          </p:nvSpPr>
          <p:spPr>
            <a:xfrm>
              <a:off x="3556419" y="5105644"/>
              <a:ext cx="2182767" cy="26180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>
              <a:defPPr>
                <a:defRPr lang="en-US"/>
              </a:defPPr>
              <a:lvl1pPr algn="ctr">
                <a:buNone/>
                <a:defRPr sz="1400" b="1">
                  <a:solidFill>
                    <a:schemeClr val="bg1"/>
                  </a:solidFill>
                </a:defRPr>
              </a:lvl1pPr>
            </a:lstStyle>
            <a:p>
              <a:r>
                <a:rPr lang="en" sz="1050"/>
                <a:t>Query Executor</a:t>
              </a:r>
            </a:p>
          </p:txBody>
        </p:sp>
        <p:sp>
          <p:nvSpPr>
            <p:cNvPr id="8" name="Shape 120"/>
            <p:cNvSpPr txBox="1"/>
            <p:nvPr/>
          </p:nvSpPr>
          <p:spPr>
            <a:xfrm>
              <a:off x="3556528" y="5424229"/>
              <a:ext cx="1223835" cy="26180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>
              <a:defPPr>
                <a:defRPr lang="en-US"/>
              </a:defPPr>
              <a:lvl1pPr algn="ctr">
                <a:buNone/>
                <a:defRPr sz="1400" b="1">
                  <a:solidFill>
                    <a:schemeClr val="bg1"/>
                  </a:solidFill>
                </a:defRPr>
              </a:lvl1pPr>
            </a:lstStyle>
            <a:p>
              <a:r>
                <a:rPr lang="en" sz="1050" dirty="0"/>
                <a:t>HDFS DN</a:t>
              </a:r>
            </a:p>
          </p:txBody>
        </p:sp>
        <p:sp>
          <p:nvSpPr>
            <p:cNvPr id="9" name="Shape 121"/>
            <p:cNvSpPr txBox="1"/>
            <p:nvPr/>
          </p:nvSpPr>
          <p:spPr>
            <a:xfrm>
              <a:off x="4864540" y="5424229"/>
              <a:ext cx="873725" cy="26180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>
              <a:defPPr>
                <a:defRPr lang="en-US"/>
              </a:defPPr>
              <a:lvl1pPr algn="ctr">
                <a:buNone/>
                <a:defRPr sz="1400" b="1">
                  <a:solidFill>
                    <a:schemeClr val="bg1"/>
                  </a:solidFill>
                </a:defRPr>
              </a:lvl1pPr>
            </a:lstStyle>
            <a:p>
              <a:r>
                <a:rPr lang="en" sz="1050" dirty="0"/>
                <a:t>HBase</a:t>
              </a:r>
            </a:p>
          </p:txBody>
        </p:sp>
        <p:sp>
          <p:nvSpPr>
            <p:cNvPr id="10" name="Shape 123"/>
            <p:cNvSpPr txBox="1"/>
            <p:nvPr/>
          </p:nvSpPr>
          <p:spPr>
            <a:xfrm>
              <a:off x="763904" y="3133405"/>
              <a:ext cx="1658121" cy="26180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>
              <a:defPPr>
                <a:defRPr lang="en-US"/>
              </a:defPPr>
              <a:lvl1pPr algn="ctr">
                <a:buNone/>
                <a:defRPr sz="1400" b="1">
                  <a:solidFill>
                    <a:schemeClr val="bg1"/>
                  </a:solidFill>
                </a:defRPr>
              </a:lvl1pPr>
            </a:lstStyle>
            <a:p>
              <a:r>
                <a:rPr lang="en" sz="1050" dirty="0"/>
                <a:t>SQL App</a:t>
              </a:r>
            </a:p>
          </p:txBody>
        </p:sp>
        <p:sp>
          <p:nvSpPr>
            <p:cNvPr id="11" name="Shape 124"/>
            <p:cNvSpPr txBox="1"/>
            <p:nvPr/>
          </p:nvSpPr>
          <p:spPr>
            <a:xfrm>
              <a:off x="763904" y="3460665"/>
              <a:ext cx="1658121" cy="26180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>
              <a:defPPr>
                <a:defRPr lang="en-US"/>
              </a:defPPr>
              <a:lvl1pPr algn="ctr">
                <a:buNone/>
                <a:defRPr sz="1400" b="1">
                  <a:solidFill>
                    <a:schemeClr val="bg1"/>
                  </a:solidFill>
                </a:defRPr>
              </a:lvl1pPr>
            </a:lstStyle>
            <a:p>
              <a:r>
                <a:rPr lang="en" sz="1050"/>
                <a:t>ODBC</a:t>
              </a:r>
            </a:p>
          </p:txBody>
        </p:sp>
        <p:sp>
          <p:nvSpPr>
            <p:cNvPr id="12" name="Shape 125"/>
            <p:cNvSpPr txBox="1"/>
            <p:nvPr/>
          </p:nvSpPr>
          <p:spPr>
            <a:xfrm>
              <a:off x="4341954" y="3133405"/>
              <a:ext cx="1223835" cy="58906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>
              <a:defPPr>
                <a:defRPr lang="en-US"/>
              </a:defPPr>
              <a:lvl1pPr algn="ctr">
                <a:buNone/>
                <a:defRPr sz="1400" b="1">
                  <a:solidFill>
                    <a:schemeClr val="bg1"/>
                  </a:solidFill>
                </a:defRPr>
              </a:lvl1pPr>
            </a:lstStyle>
            <a:p>
              <a:r>
                <a:rPr lang="en" sz="1050" dirty="0"/>
                <a:t>Hive</a:t>
              </a:r>
              <a:br>
                <a:rPr lang="en" sz="1050" dirty="0"/>
              </a:br>
              <a:r>
                <a:rPr lang="en" sz="1050" dirty="0"/>
                <a:t>Metastore</a:t>
              </a:r>
            </a:p>
          </p:txBody>
        </p:sp>
        <p:sp>
          <p:nvSpPr>
            <p:cNvPr id="13" name="Shape 126"/>
            <p:cNvSpPr txBox="1"/>
            <p:nvPr/>
          </p:nvSpPr>
          <p:spPr>
            <a:xfrm>
              <a:off x="5738266" y="3133405"/>
              <a:ext cx="1221772" cy="58906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>
              <a:defPPr>
                <a:defRPr lang="en-US"/>
              </a:defPPr>
              <a:lvl1pPr algn="ctr">
                <a:buNone/>
                <a:defRPr sz="1400" b="1">
                  <a:solidFill>
                    <a:schemeClr val="bg1"/>
                  </a:solidFill>
                </a:defRPr>
              </a:lvl1pPr>
            </a:lstStyle>
            <a:p>
              <a:r>
                <a:rPr lang="en" sz="1050" dirty="0"/>
                <a:t>HDFS NN</a:t>
              </a:r>
            </a:p>
          </p:txBody>
        </p:sp>
        <p:sp>
          <p:nvSpPr>
            <p:cNvPr id="14" name="Shape 127"/>
            <p:cNvSpPr txBox="1"/>
            <p:nvPr/>
          </p:nvSpPr>
          <p:spPr>
            <a:xfrm>
              <a:off x="7136742" y="3133405"/>
              <a:ext cx="1308011" cy="589068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>
              <a:defPPr>
                <a:defRPr lang="en-US"/>
              </a:defPPr>
              <a:lvl1pPr algn="ctr">
                <a:buNone/>
                <a:defRPr sz="1400" b="1">
                  <a:solidFill>
                    <a:schemeClr val="bg1"/>
                  </a:solidFill>
                </a:defRPr>
              </a:lvl1pPr>
            </a:lstStyle>
            <a:p>
              <a:r>
                <a:rPr lang="en" sz="1050" dirty="0"/>
                <a:t>Statestore</a:t>
              </a:r>
            </a:p>
          </p:txBody>
        </p:sp>
        <p:sp>
          <p:nvSpPr>
            <p:cNvPr id="15" name="Shape 128"/>
            <p:cNvSpPr txBox="1"/>
            <p:nvPr/>
          </p:nvSpPr>
          <p:spPr>
            <a:xfrm>
              <a:off x="763794" y="4507110"/>
              <a:ext cx="2179676" cy="26335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>
              <a:defPPr>
                <a:defRPr lang="en-US"/>
              </a:defPPr>
              <a:lvl1pPr algn="ctr">
                <a:buNone/>
                <a:defRPr sz="1400" b="1">
                  <a:solidFill>
                    <a:schemeClr val="bg1"/>
                  </a:solidFill>
                </a:defRPr>
              </a:lvl1pPr>
            </a:lstStyle>
            <a:p>
              <a:r>
                <a:rPr lang="en" sz="1050" dirty="0"/>
                <a:t>Query Planner</a:t>
              </a:r>
            </a:p>
          </p:txBody>
        </p:sp>
        <p:sp>
          <p:nvSpPr>
            <p:cNvPr id="16" name="Shape 129"/>
            <p:cNvSpPr txBox="1"/>
            <p:nvPr/>
          </p:nvSpPr>
          <p:spPr>
            <a:xfrm>
              <a:off x="764355" y="4806750"/>
              <a:ext cx="2178302" cy="261808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>
              <a:defPPr>
                <a:defRPr lang="en-US"/>
              </a:defPPr>
              <a:lvl1pPr algn="ctr">
                <a:buNone/>
                <a:defRPr sz="1400" b="1">
                  <a:solidFill>
                    <a:schemeClr val="bg1"/>
                  </a:solidFill>
                </a:defRPr>
              </a:lvl1pPr>
            </a:lstStyle>
            <a:p>
              <a:r>
                <a:rPr lang="en" sz="1050" dirty="0"/>
                <a:t>Query Coordinator</a:t>
              </a:r>
            </a:p>
          </p:txBody>
        </p:sp>
        <p:sp>
          <p:nvSpPr>
            <p:cNvPr id="17" name="Shape 130"/>
            <p:cNvSpPr txBox="1"/>
            <p:nvPr/>
          </p:nvSpPr>
          <p:spPr>
            <a:xfrm>
              <a:off x="763794" y="5105644"/>
              <a:ext cx="2184486" cy="26180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>
              <a:defPPr>
                <a:defRPr lang="en-US"/>
              </a:defPPr>
              <a:lvl1pPr algn="ctr">
                <a:buNone/>
                <a:defRPr sz="1400" b="1">
                  <a:solidFill>
                    <a:schemeClr val="bg1"/>
                  </a:solidFill>
                </a:defRPr>
              </a:lvl1pPr>
            </a:lstStyle>
            <a:p>
              <a:r>
                <a:rPr lang="en" sz="1050"/>
                <a:t>Query Executor</a:t>
              </a:r>
            </a:p>
          </p:txBody>
        </p:sp>
        <p:sp>
          <p:nvSpPr>
            <p:cNvPr id="18" name="Shape 131"/>
            <p:cNvSpPr txBox="1"/>
            <p:nvPr/>
          </p:nvSpPr>
          <p:spPr>
            <a:xfrm>
              <a:off x="763904" y="5424229"/>
              <a:ext cx="1219710" cy="26180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>
              <a:defPPr>
                <a:defRPr lang="en-US"/>
              </a:defPPr>
              <a:lvl1pPr algn="ctr">
                <a:buNone/>
                <a:defRPr sz="1400" b="1">
                  <a:solidFill>
                    <a:schemeClr val="bg1"/>
                  </a:solidFill>
                </a:defRPr>
              </a:lvl1pPr>
            </a:lstStyle>
            <a:p>
              <a:r>
                <a:rPr lang="en" sz="1050" dirty="0"/>
                <a:t>HDFS DN</a:t>
              </a:r>
            </a:p>
          </p:txBody>
        </p:sp>
        <p:sp>
          <p:nvSpPr>
            <p:cNvPr id="19" name="Shape 132"/>
            <p:cNvSpPr txBox="1"/>
            <p:nvPr/>
          </p:nvSpPr>
          <p:spPr>
            <a:xfrm>
              <a:off x="2071916" y="5424229"/>
              <a:ext cx="873725" cy="26180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>
              <a:defPPr>
                <a:defRPr lang="en-US"/>
              </a:defPPr>
              <a:lvl1pPr algn="ctr">
                <a:buNone/>
                <a:defRPr sz="1400" b="1">
                  <a:solidFill>
                    <a:schemeClr val="bg1"/>
                  </a:solidFill>
                </a:defRPr>
              </a:lvl1pPr>
            </a:lstStyle>
            <a:p>
              <a:r>
                <a:rPr lang="en" sz="1050" dirty="0"/>
                <a:t>HBase</a:t>
              </a:r>
            </a:p>
          </p:txBody>
        </p:sp>
        <p:sp>
          <p:nvSpPr>
            <p:cNvPr id="20" name="Shape 133"/>
            <p:cNvSpPr txBox="1"/>
            <p:nvPr/>
          </p:nvSpPr>
          <p:spPr>
            <a:xfrm>
              <a:off x="6261883" y="4507110"/>
              <a:ext cx="2182767" cy="26335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>
              <a:defPPr>
                <a:defRPr lang="en-US"/>
              </a:defPPr>
              <a:lvl1pPr algn="ctr">
                <a:buNone/>
                <a:defRPr sz="1400" b="1">
                  <a:solidFill>
                    <a:schemeClr val="bg1"/>
                  </a:solidFill>
                </a:defRPr>
              </a:lvl1pPr>
            </a:lstStyle>
            <a:p>
              <a:r>
                <a:rPr lang="en" sz="1050" dirty="0"/>
                <a:t>Query Planner</a:t>
              </a:r>
            </a:p>
          </p:txBody>
        </p:sp>
        <p:sp>
          <p:nvSpPr>
            <p:cNvPr id="21" name="Shape 134"/>
            <p:cNvSpPr txBox="1"/>
            <p:nvPr/>
          </p:nvSpPr>
          <p:spPr>
            <a:xfrm>
              <a:off x="6262443" y="4806750"/>
              <a:ext cx="2181393" cy="261808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>
              <a:defPPr>
                <a:defRPr lang="en-US"/>
              </a:defPPr>
              <a:lvl1pPr algn="ctr">
                <a:buNone/>
                <a:defRPr sz="1400" b="1">
                  <a:solidFill>
                    <a:schemeClr val="bg1"/>
                  </a:solidFill>
                </a:defRPr>
              </a:lvl1pPr>
            </a:lstStyle>
            <a:p>
              <a:r>
                <a:rPr lang="en" sz="1050" dirty="0"/>
                <a:t>Query Coordinator</a:t>
              </a:r>
            </a:p>
          </p:txBody>
        </p:sp>
        <p:sp>
          <p:nvSpPr>
            <p:cNvPr id="22" name="Shape 135"/>
            <p:cNvSpPr txBox="1"/>
            <p:nvPr/>
          </p:nvSpPr>
          <p:spPr>
            <a:xfrm>
              <a:off x="6261883" y="5105644"/>
              <a:ext cx="2181393" cy="26180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>
              <a:defPPr>
                <a:defRPr lang="en-US"/>
              </a:defPPr>
              <a:lvl1pPr algn="ctr">
                <a:buNone/>
                <a:defRPr sz="1400" b="1">
                  <a:solidFill>
                    <a:schemeClr val="bg1"/>
                  </a:solidFill>
                </a:defRPr>
              </a:lvl1pPr>
            </a:lstStyle>
            <a:p>
              <a:r>
                <a:rPr lang="en" sz="1050"/>
                <a:t>Query Executor</a:t>
              </a:r>
            </a:p>
          </p:txBody>
        </p:sp>
        <p:sp>
          <p:nvSpPr>
            <p:cNvPr id="23" name="Shape 136"/>
            <p:cNvSpPr txBox="1"/>
            <p:nvPr/>
          </p:nvSpPr>
          <p:spPr>
            <a:xfrm>
              <a:off x="6261992" y="5424229"/>
              <a:ext cx="1222803" cy="26180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>
              <a:defPPr>
                <a:defRPr lang="en-US"/>
              </a:defPPr>
              <a:lvl1pPr algn="ctr">
                <a:buNone/>
                <a:defRPr sz="1400" b="1">
                  <a:solidFill>
                    <a:schemeClr val="bg1"/>
                  </a:solidFill>
                </a:defRPr>
              </a:lvl1pPr>
            </a:lstStyle>
            <a:p>
              <a:r>
                <a:rPr lang="en" sz="1050" dirty="0"/>
                <a:t>HDFS DN</a:t>
              </a:r>
            </a:p>
          </p:txBody>
        </p:sp>
        <p:sp>
          <p:nvSpPr>
            <p:cNvPr id="24" name="Shape 137"/>
            <p:cNvSpPr txBox="1"/>
            <p:nvPr/>
          </p:nvSpPr>
          <p:spPr>
            <a:xfrm>
              <a:off x="7569895" y="5424229"/>
              <a:ext cx="873725" cy="26180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>
              <a:defPPr>
                <a:defRPr lang="en-US"/>
              </a:defPPr>
              <a:lvl1pPr algn="ctr">
                <a:buNone/>
                <a:defRPr sz="1400" b="1">
                  <a:solidFill>
                    <a:schemeClr val="bg1"/>
                  </a:solidFill>
                </a:defRPr>
              </a:lvl1pPr>
            </a:lstStyle>
            <a:p>
              <a:r>
                <a:rPr lang="en" sz="1050" dirty="0"/>
                <a:t>HBase</a:t>
              </a:r>
            </a:p>
          </p:txBody>
        </p:sp>
        <p:cxnSp>
          <p:nvCxnSpPr>
            <p:cNvPr id="25" name="Shape 138"/>
            <p:cNvCxnSpPr>
              <a:stCxn id="6" idx="1"/>
              <a:endCxn id="17" idx="3"/>
            </p:cNvCxnSpPr>
            <p:nvPr/>
          </p:nvCxnSpPr>
          <p:spPr>
            <a:xfrm flipH="1">
              <a:off x="2948280" y="4937654"/>
              <a:ext cx="608699" cy="298894"/>
            </a:xfrm>
            <a:prstGeom prst="straightConnector1">
              <a:avLst/>
            </a:prstGeom>
            <a:noFill/>
            <a:ln w="19050" cap="flat">
              <a:solidFill>
                <a:schemeClr val="tx1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26" name="Shape 138"/>
            <p:cNvCxnSpPr>
              <a:stCxn id="6" idx="3"/>
              <a:endCxn id="22" idx="1"/>
            </p:cNvCxnSpPr>
            <p:nvPr/>
          </p:nvCxnSpPr>
          <p:spPr>
            <a:xfrm>
              <a:off x="5739746" y="4937654"/>
              <a:ext cx="522137" cy="298894"/>
            </a:xfrm>
            <a:prstGeom prst="straightConnector1">
              <a:avLst/>
            </a:prstGeom>
            <a:noFill/>
            <a:ln w="19050" cap="flat">
              <a:solidFill>
                <a:schemeClr val="tx1"/>
              </a:solidFill>
              <a:prstDash val="solid"/>
              <a:round/>
              <a:headEnd type="none" w="lg" len="lg"/>
              <a:tailEnd type="triangle" w="lg" len="lg"/>
            </a:ln>
          </p:spPr>
        </p:cxnSp>
      </p:grpSp>
    </p:spTree>
    <p:extLst>
      <p:ext uri="{BB962C8B-B14F-4D97-AF65-F5344CB8AC3E}">
        <p14:creationId xmlns:p14="http://schemas.microsoft.com/office/powerpoint/2010/main" val="1076790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Impala Query Execution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/>
              <a:t>4) Intermediate results are streamed between </a:t>
            </a:r>
            <a:r>
              <a:rPr lang="en-US" sz="2400" dirty="0" err="1"/>
              <a:t>impalad</a:t>
            </a:r>
            <a:r>
              <a:rPr lang="en-US" sz="2400" dirty="0"/>
              <a:t>(s)</a:t>
            </a:r>
          </a:p>
          <a:p>
            <a:pPr marL="0" indent="0">
              <a:buNone/>
            </a:pPr>
            <a:r>
              <a:rPr lang="en-US" sz="2400" dirty="0"/>
              <a:t>5) Query results are streamed back to client</a:t>
            </a:r>
          </a:p>
          <a:p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1079682" y="3606340"/>
            <a:ext cx="7259099" cy="2002890"/>
            <a:chOff x="763794" y="3133405"/>
            <a:chExt cx="7680959" cy="2552632"/>
          </a:xfrm>
        </p:grpSpPr>
        <p:sp>
          <p:nvSpPr>
            <p:cNvPr id="5" name="Shape 117"/>
            <p:cNvSpPr txBox="1"/>
            <p:nvPr/>
          </p:nvSpPr>
          <p:spPr>
            <a:xfrm>
              <a:off x="3556419" y="4507110"/>
              <a:ext cx="2183798" cy="26335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>
              <a:defPPr>
                <a:defRPr lang="en-US"/>
              </a:defPPr>
              <a:lvl1pPr algn="ctr">
                <a:buNone/>
                <a:defRPr sz="1400" b="1">
                  <a:solidFill>
                    <a:schemeClr val="bg1"/>
                  </a:solidFill>
                </a:defRPr>
              </a:lvl1pPr>
            </a:lstStyle>
            <a:p>
              <a:r>
                <a:rPr lang="en" sz="1050"/>
                <a:t>Query Planner</a:t>
              </a:r>
            </a:p>
          </p:txBody>
        </p:sp>
        <p:sp>
          <p:nvSpPr>
            <p:cNvPr id="6" name="Shape 118"/>
            <p:cNvSpPr txBox="1"/>
            <p:nvPr/>
          </p:nvSpPr>
          <p:spPr>
            <a:xfrm>
              <a:off x="3556979" y="4806750"/>
              <a:ext cx="2182767" cy="26180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>
              <a:defPPr>
                <a:defRPr lang="en-US"/>
              </a:defPPr>
              <a:lvl1pPr algn="ctr">
                <a:buNone/>
                <a:defRPr sz="1400" b="1">
                  <a:solidFill>
                    <a:schemeClr val="bg1"/>
                  </a:solidFill>
                </a:defRPr>
              </a:lvl1pPr>
            </a:lstStyle>
            <a:p>
              <a:r>
                <a:rPr lang="en" sz="1050" dirty="0"/>
                <a:t>Query Coordinator</a:t>
              </a:r>
            </a:p>
          </p:txBody>
        </p:sp>
        <p:sp>
          <p:nvSpPr>
            <p:cNvPr id="7" name="Shape 119"/>
            <p:cNvSpPr txBox="1"/>
            <p:nvPr/>
          </p:nvSpPr>
          <p:spPr>
            <a:xfrm>
              <a:off x="3556419" y="5105644"/>
              <a:ext cx="2182767" cy="26180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>
              <a:defPPr>
                <a:defRPr lang="en-US"/>
              </a:defPPr>
              <a:lvl1pPr algn="ctr">
                <a:buNone/>
                <a:defRPr sz="1400" b="1">
                  <a:solidFill>
                    <a:schemeClr val="bg1"/>
                  </a:solidFill>
                </a:defRPr>
              </a:lvl1pPr>
            </a:lstStyle>
            <a:p>
              <a:r>
                <a:rPr lang="en" sz="1050"/>
                <a:t>Query Executor</a:t>
              </a:r>
            </a:p>
          </p:txBody>
        </p:sp>
        <p:sp>
          <p:nvSpPr>
            <p:cNvPr id="8" name="Shape 120"/>
            <p:cNvSpPr txBox="1"/>
            <p:nvPr/>
          </p:nvSpPr>
          <p:spPr>
            <a:xfrm>
              <a:off x="3556528" y="5424229"/>
              <a:ext cx="1223835" cy="26180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>
              <a:defPPr>
                <a:defRPr lang="en-US"/>
              </a:defPPr>
              <a:lvl1pPr algn="ctr">
                <a:buNone/>
                <a:defRPr sz="1400" b="1">
                  <a:solidFill>
                    <a:schemeClr val="bg1"/>
                  </a:solidFill>
                </a:defRPr>
              </a:lvl1pPr>
            </a:lstStyle>
            <a:p>
              <a:r>
                <a:rPr lang="en" sz="1050" dirty="0"/>
                <a:t>HDFS DN</a:t>
              </a:r>
            </a:p>
          </p:txBody>
        </p:sp>
        <p:sp>
          <p:nvSpPr>
            <p:cNvPr id="9" name="Shape 121"/>
            <p:cNvSpPr txBox="1"/>
            <p:nvPr/>
          </p:nvSpPr>
          <p:spPr>
            <a:xfrm>
              <a:off x="4864540" y="5424229"/>
              <a:ext cx="873725" cy="26180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>
              <a:defPPr>
                <a:defRPr lang="en-US"/>
              </a:defPPr>
              <a:lvl1pPr algn="ctr">
                <a:buNone/>
                <a:defRPr sz="1400" b="1">
                  <a:solidFill>
                    <a:schemeClr val="bg1"/>
                  </a:solidFill>
                </a:defRPr>
              </a:lvl1pPr>
            </a:lstStyle>
            <a:p>
              <a:r>
                <a:rPr lang="en" sz="1050" dirty="0"/>
                <a:t>HBase</a:t>
              </a:r>
            </a:p>
          </p:txBody>
        </p:sp>
        <p:sp>
          <p:nvSpPr>
            <p:cNvPr id="10" name="Shape 123"/>
            <p:cNvSpPr txBox="1"/>
            <p:nvPr/>
          </p:nvSpPr>
          <p:spPr>
            <a:xfrm>
              <a:off x="763904" y="3133405"/>
              <a:ext cx="1658121" cy="26180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>
              <a:defPPr>
                <a:defRPr lang="en-US"/>
              </a:defPPr>
              <a:lvl1pPr algn="ctr">
                <a:buNone/>
                <a:defRPr sz="1400" b="1">
                  <a:solidFill>
                    <a:schemeClr val="bg1"/>
                  </a:solidFill>
                </a:defRPr>
              </a:lvl1pPr>
            </a:lstStyle>
            <a:p>
              <a:r>
                <a:rPr lang="en" sz="1050" dirty="0"/>
                <a:t>SQL App</a:t>
              </a:r>
            </a:p>
          </p:txBody>
        </p:sp>
        <p:sp>
          <p:nvSpPr>
            <p:cNvPr id="11" name="Shape 124"/>
            <p:cNvSpPr txBox="1"/>
            <p:nvPr/>
          </p:nvSpPr>
          <p:spPr>
            <a:xfrm>
              <a:off x="763904" y="3460665"/>
              <a:ext cx="1658121" cy="26180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>
              <a:defPPr>
                <a:defRPr lang="en-US"/>
              </a:defPPr>
              <a:lvl1pPr algn="ctr">
                <a:buNone/>
                <a:defRPr sz="1400" b="1">
                  <a:solidFill>
                    <a:schemeClr val="bg1"/>
                  </a:solidFill>
                </a:defRPr>
              </a:lvl1pPr>
            </a:lstStyle>
            <a:p>
              <a:r>
                <a:rPr lang="en" sz="1050" dirty="0"/>
                <a:t>ODBC</a:t>
              </a:r>
            </a:p>
          </p:txBody>
        </p:sp>
        <p:sp>
          <p:nvSpPr>
            <p:cNvPr id="12" name="Shape 125"/>
            <p:cNvSpPr txBox="1"/>
            <p:nvPr/>
          </p:nvSpPr>
          <p:spPr>
            <a:xfrm>
              <a:off x="4341954" y="3133405"/>
              <a:ext cx="1223835" cy="58906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>
              <a:defPPr>
                <a:defRPr lang="en-US"/>
              </a:defPPr>
              <a:lvl1pPr algn="ctr">
                <a:buNone/>
                <a:defRPr sz="1400" b="1">
                  <a:solidFill>
                    <a:schemeClr val="bg1"/>
                  </a:solidFill>
                </a:defRPr>
              </a:lvl1pPr>
            </a:lstStyle>
            <a:p>
              <a:r>
                <a:rPr lang="en" sz="1050" dirty="0"/>
                <a:t>Hive</a:t>
              </a:r>
              <a:br>
                <a:rPr lang="en" sz="1050" dirty="0"/>
              </a:br>
              <a:r>
                <a:rPr lang="en" sz="1050" dirty="0"/>
                <a:t>Metastore</a:t>
              </a:r>
            </a:p>
          </p:txBody>
        </p:sp>
        <p:sp>
          <p:nvSpPr>
            <p:cNvPr id="13" name="Shape 126"/>
            <p:cNvSpPr txBox="1"/>
            <p:nvPr/>
          </p:nvSpPr>
          <p:spPr>
            <a:xfrm>
              <a:off x="5738266" y="3133405"/>
              <a:ext cx="1221772" cy="58906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>
              <a:defPPr>
                <a:defRPr lang="en-US"/>
              </a:defPPr>
              <a:lvl1pPr algn="ctr">
                <a:buNone/>
                <a:defRPr sz="1400" b="1">
                  <a:solidFill>
                    <a:schemeClr val="bg1"/>
                  </a:solidFill>
                </a:defRPr>
              </a:lvl1pPr>
            </a:lstStyle>
            <a:p>
              <a:r>
                <a:rPr lang="en" sz="1050" dirty="0"/>
                <a:t>HDFS NN</a:t>
              </a:r>
            </a:p>
          </p:txBody>
        </p:sp>
        <p:sp>
          <p:nvSpPr>
            <p:cNvPr id="14" name="Shape 127"/>
            <p:cNvSpPr txBox="1"/>
            <p:nvPr/>
          </p:nvSpPr>
          <p:spPr>
            <a:xfrm>
              <a:off x="7136742" y="3133405"/>
              <a:ext cx="1308011" cy="589068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>
              <a:defPPr>
                <a:defRPr lang="en-US"/>
              </a:defPPr>
              <a:lvl1pPr algn="ctr">
                <a:buNone/>
                <a:defRPr sz="1400" b="1">
                  <a:solidFill>
                    <a:schemeClr val="bg1"/>
                  </a:solidFill>
                </a:defRPr>
              </a:lvl1pPr>
            </a:lstStyle>
            <a:p>
              <a:r>
                <a:rPr lang="en" sz="1050" dirty="0"/>
                <a:t>Statestore</a:t>
              </a:r>
            </a:p>
          </p:txBody>
        </p:sp>
        <p:sp>
          <p:nvSpPr>
            <p:cNvPr id="15" name="Shape 128"/>
            <p:cNvSpPr txBox="1"/>
            <p:nvPr/>
          </p:nvSpPr>
          <p:spPr>
            <a:xfrm>
              <a:off x="763794" y="4507110"/>
              <a:ext cx="2179676" cy="26335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>
              <a:defPPr>
                <a:defRPr lang="en-US"/>
              </a:defPPr>
              <a:lvl1pPr algn="ctr">
                <a:buNone/>
                <a:defRPr sz="1400" b="1">
                  <a:solidFill>
                    <a:schemeClr val="bg1"/>
                  </a:solidFill>
                </a:defRPr>
              </a:lvl1pPr>
            </a:lstStyle>
            <a:p>
              <a:r>
                <a:rPr lang="en" sz="1050" dirty="0"/>
                <a:t>Query Planner</a:t>
              </a:r>
            </a:p>
          </p:txBody>
        </p:sp>
        <p:sp>
          <p:nvSpPr>
            <p:cNvPr id="16" name="Shape 129"/>
            <p:cNvSpPr txBox="1"/>
            <p:nvPr/>
          </p:nvSpPr>
          <p:spPr>
            <a:xfrm>
              <a:off x="764355" y="4806750"/>
              <a:ext cx="2178302" cy="261808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>
              <a:defPPr>
                <a:defRPr lang="en-US"/>
              </a:defPPr>
              <a:lvl1pPr algn="ctr">
                <a:buNone/>
                <a:defRPr sz="1400" b="1">
                  <a:solidFill>
                    <a:schemeClr val="bg1"/>
                  </a:solidFill>
                </a:defRPr>
              </a:lvl1pPr>
            </a:lstStyle>
            <a:p>
              <a:r>
                <a:rPr lang="en" sz="1050" dirty="0"/>
                <a:t>Query Coordinator</a:t>
              </a:r>
            </a:p>
          </p:txBody>
        </p:sp>
        <p:sp>
          <p:nvSpPr>
            <p:cNvPr id="17" name="Shape 130"/>
            <p:cNvSpPr txBox="1"/>
            <p:nvPr/>
          </p:nvSpPr>
          <p:spPr>
            <a:xfrm>
              <a:off x="763794" y="5105644"/>
              <a:ext cx="2184486" cy="26180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>
              <a:defPPr>
                <a:defRPr lang="en-US"/>
              </a:defPPr>
              <a:lvl1pPr algn="ctr">
                <a:buNone/>
                <a:defRPr sz="1400" b="1">
                  <a:solidFill>
                    <a:schemeClr val="bg1"/>
                  </a:solidFill>
                </a:defRPr>
              </a:lvl1pPr>
            </a:lstStyle>
            <a:p>
              <a:r>
                <a:rPr lang="en" sz="1050"/>
                <a:t>Query Executor</a:t>
              </a:r>
            </a:p>
          </p:txBody>
        </p:sp>
        <p:sp>
          <p:nvSpPr>
            <p:cNvPr id="18" name="Shape 131"/>
            <p:cNvSpPr txBox="1"/>
            <p:nvPr/>
          </p:nvSpPr>
          <p:spPr>
            <a:xfrm>
              <a:off x="763904" y="5424229"/>
              <a:ext cx="1219710" cy="26180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>
              <a:defPPr>
                <a:defRPr lang="en-US"/>
              </a:defPPr>
              <a:lvl1pPr algn="ctr">
                <a:buNone/>
                <a:defRPr sz="1400" b="1">
                  <a:solidFill>
                    <a:schemeClr val="bg1"/>
                  </a:solidFill>
                </a:defRPr>
              </a:lvl1pPr>
            </a:lstStyle>
            <a:p>
              <a:r>
                <a:rPr lang="en" sz="1050" dirty="0"/>
                <a:t>HDFS DN</a:t>
              </a:r>
            </a:p>
          </p:txBody>
        </p:sp>
        <p:sp>
          <p:nvSpPr>
            <p:cNvPr id="19" name="Shape 132"/>
            <p:cNvSpPr txBox="1"/>
            <p:nvPr/>
          </p:nvSpPr>
          <p:spPr>
            <a:xfrm>
              <a:off x="2071916" y="5424229"/>
              <a:ext cx="873725" cy="26180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>
              <a:defPPr>
                <a:defRPr lang="en-US"/>
              </a:defPPr>
              <a:lvl1pPr algn="ctr">
                <a:buNone/>
                <a:defRPr sz="1400" b="1">
                  <a:solidFill>
                    <a:schemeClr val="bg1"/>
                  </a:solidFill>
                </a:defRPr>
              </a:lvl1pPr>
            </a:lstStyle>
            <a:p>
              <a:r>
                <a:rPr lang="en" sz="1050" dirty="0"/>
                <a:t>HBase</a:t>
              </a:r>
            </a:p>
          </p:txBody>
        </p:sp>
        <p:sp>
          <p:nvSpPr>
            <p:cNvPr id="20" name="Shape 133"/>
            <p:cNvSpPr txBox="1"/>
            <p:nvPr/>
          </p:nvSpPr>
          <p:spPr>
            <a:xfrm>
              <a:off x="6261883" y="4507110"/>
              <a:ext cx="2182767" cy="26335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>
              <a:defPPr>
                <a:defRPr lang="en-US"/>
              </a:defPPr>
              <a:lvl1pPr algn="ctr">
                <a:buNone/>
                <a:defRPr sz="1400" b="1">
                  <a:solidFill>
                    <a:schemeClr val="bg1"/>
                  </a:solidFill>
                </a:defRPr>
              </a:lvl1pPr>
            </a:lstStyle>
            <a:p>
              <a:r>
                <a:rPr lang="en" sz="1050" dirty="0"/>
                <a:t>Query Planner</a:t>
              </a:r>
            </a:p>
          </p:txBody>
        </p:sp>
        <p:sp>
          <p:nvSpPr>
            <p:cNvPr id="21" name="Shape 134"/>
            <p:cNvSpPr txBox="1"/>
            <p:nvPr/>
          </p:nvSpPr>
          <p:spPr>
            <a:xfrm>
              <a:off x="6262443" y="4806750"/>
              <a:ext cx="2181393" cy="261808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>
              <a:defPPr>
                <a:defRPr lang="en-US"/>
              </a:defPPr>
              <a:lvl1pPr algn="ctr">
                <a:buNone/>
                <a:defRPr sz="1400" b="1">
                  <a:solidFill>
                    <a:schemeClr val="bg1"/>
                  </a:solidFill>
                </a:defRPr>
              </a:lvl1pPr>
            </a:lstStyle>
            <a:p>
              <a:r>
                <a:rPr lang="en" sz="1050" dirty="0"/>
                <a:t>Query Coordinator</a:t>
              </a:r>
            </a:p>
          </p:txBody>
        </p:sp>
        <p:sp>
          <p:nvSpPr>
            <p:cNvPr id="22" name="Shape 135"/>
            <p:cNvSpPr txBox="1"/>
            <p:nvPr/>
          </p:nvSpPr>
          <p:spPr>
            <a:xfrm>
              <a:off x="6261883" y="5105644"/>
              <a:ext cx="2181393" cy="26180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>
              <a:defPPr>
                <a:defRPr lang="en-US"/>
              </a:defPPr>
              <a:lvl1pPr algn="ctr">
                <a:buNone/>
                <a:defRPr sz="1400" b="1">
                  <a:solidFill>
                    <a:schemeClr val="bg1"/>
                  </a:solidFill>
                </a:defRPr>
              </a:lvl1pPr>
            </a:lstStyle>
            <a:p>
              <a:r>
                <a:rPr lang="en" sz="1050"/>
                <a:t>Query Executor</a:t>
              </a:r>
            </a:p>
          </p:txBody>
        </p:sp>
        <p:sp>
          <p:nvSpPr>
            <p:cNvPr id="23" name="Shape 136"/>
            <p:cNvSpPr txBox="1"/>
            <p:nvPr/>
          </p:nvSpPr>
          <p:spPr>
            <a:xfrm>
              <a:off x="6261992" y="5424229"/>
              <a:ext cx="1222803" cy="26180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>
              <a:defPPr>
                <a:defRPr lang="en-US"/>
              </a:defPPr>
              <a:lvl1pPr algn="ctr">
                <a:buNone/>
                <a:defRPr sz="1400" b="1">
                  <a:solidFill>
                    <a:schemeClr val="bg1"/>
                  </a:solidFill>
                </a:defRPr>
              </a:lvl1pPr>
            </a:lstStyle>
            <a:p>
              <a:r>
                <a:rPr lang="en" sz="1050" dirty="0"/>
                <a:t>HDFS DN</a:t>
              </a:r>
            </a:p>
          </p:txBody>
        </p:sp>
        <p:sp>
          <p:nvSpPr>
            <p:cNvPr id="24" name="Shape 137"/>
            <p:cNvSpPr txBox="1"/>
            <p:nvPr/>
          </p:nvSpPr>
          <p:spPr>
            <a:xfrm>
              <a:off x="7569895" y="5424229"/>
              <a:ext cx="873725" cy="26180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>
              <a:defPPr>
                <a:defRPr lang="en-US"/>
              </a:defPPr>
              <a:lvl1pPr algn="ctr">
                <a:buNone/>
                <a:defRPr sz="1400" b="1">
                  <a:solidFill>
                    <a:schemeClr val="bg1"/>
                  </a:solidFill>
                </a:defRPr>
              </a:lvl1pPr>
            </a:lstStyle>
            <a:p>
              <a:r>
                <a:rPr lang="en" sz="1050" dirty="0"/>
                <a:t>HBase</a:t>
              </a:r>
            </a:p>
          </p:txBody>
        </p:sp>
        <p:cxnSp>
          <p:nvCxnSpPr>
            <p:cNvPr id="25" name="Shape 138"/>
            <p:cNvCxnSpPr>
              <a:stCxn id="7" idx="1"/>
              <a:endCxn id="17" idx="3"/>
            </p:cNvCxnSpPr>
            <p:nvPr/>
          </p:nvCxnSpPr>
          <p:spPr>
            <a:xfrm flipH="1">
              <a:off x="2948280" y="5236548"/>
              <a:ext cx="608139" cy="0"/>
            </a:xfrm>
            <a:prstGeom prst="straightConnector1">
              <a:avLst/>
            </a:prstGeom>
            <a:noFill/>
            <a:ln w="19050" cap="flat">
              <a:solidFill>
                <a:schemeClr val="tx1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26" name="Shape 138"/>
            <p:cNvCxnSpPr>
              <a:stCxn id="7" idx="3"/>
              <a:endCxn id="22" idx="1"/>
            </p:cNvCxnSpPr>
            <p:nvPr/>
          </p:nvCxnSpPr>
          <p:spPr>
            <a:xfrm>
              <a:off x="5739186" y="5236548"/>
              <a:ext cx="522697" cy="0"/>
            </a:xfrm>
            <a:prstGeom prst="straightConnector1">
              <a:avLst/>
            </a:prstGeom>
            <a:noFill/>
            <a:ln w="19050" cap="flat">
              <a:solidFill>
                <a:schemeClr val="tx1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27" name="Shape 138"/>
            <p:cNvCxnSpPr>
              <a:stCxn id="22" idx="1"/>
              <a:endCxn id="6" idx="3"/>
            </p:cNvCxnSpPr>
            <p:nvPr/>
          </p:nvCxnSpPr>
          <p:spPr>
            <a:xfrm flipH="1" flipV="1">
              <a:off x="5739746" y="4937654"/>
              <a:ext cx="522137" cy="298894"/>
            </a:xfrm>
            <a:prstGeom prst="straightConnector1">
              <a:avLst/>
            </a:prstGeom>
            <a:noFill/>
            <a:ln w="19050" cap="flat">
              <a:solidFill>
                <a:schemeClr val="tx1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28" name="Shape 138"/>
            <p:cNvCxnSpPr>
              <a:stCxn id="17" idx="3"/>
              <a:endCxn id="6" idx="1"/>
            </p:cNvCxnSpPr>
            <p:nvPr/>
          </p:nvCxnSpPr>
          <p:spPr>
            <a:xfrm flipV="1">
              <a:off x="2948280" y="4937654"/>
              <a:ext cx="608699" cy="298894"/>
            </a:xfrm>
            <a:prstGeom prst="straightConnector1">
              <a:avLst/>
            </a:prstGeom>
            <a:noFill/>
            <a:ln w="19050" cap="flat">
              <a:solidFill>
                <a:schemeClr val="tx1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29" name="Shape 138"/>
            <p:cNvCxnSpPr>
              <a:stCxn id="6" idx="1"/>
              <a:endCxn id="11" idx="2"/>
            </p:cNvCxnSpPr>
            <p:nvPr/>
          </p:nvCxnSpPr>
          <p:spPr>
            <a:xfrm flipH="1" flipV="1">
              <a:off x="1592965" y="3722473"/>
              <a:ext cx="1964014" cy="1215181"/>
            </a:xfrm>
            <a:prstGeom prst="straightConnector1">
              <a:avLst/>
            </a:prstGeom>
            <a:noFill/>
            <a:ln w="19050" cap="flat">
              <a:solidFill>
                <a:schemeClr val="tx1"/>
              </a:solidFill>
              <a:prstDash val="solid"/>
              <a:round/>
              <a:headEnd type="none" w="lg" len="lg"/>
              <a:tailEnd type="triangle" w="lg" len="lg"/>
            </a:ln>
          </p:spPr>
        </p:cxnSp>
      </p:grpSp>
    </p:spTree>
    <p:extLst>
      <p:ext uri="{BB962C8B-B14F-4D97-AF65-F5344CB8AC3E}">
        <p14:creationId xmlns:p14="http://schemas.microsoft.com/office/powerpoint/2010/main" val="2815929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-200297"/>
            <a:ext cx="6347713" cy="1320800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>Features </a:t>
            </a:r>
            <a:r>
              <a:rPr lang="en-US" b="1" dirty="0"/>
              <a:t>from relational databases or Hive are not available in Impala?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599" y="2169299"/>
            <a:ext cx="6347714" cy="3880773"/>
          </a:xfrm>
        </p:spPr>
        <p:txBody>
          <a:bodyPr>
            <a:normAutofit/>
          </a:bodyPr>
          <a:lstStyle/>
          <a:p>
            <a:r>
              <a:rPr lang="en-US" dirty="0"/>
              <a:t>Querying streaming data.</a:t>
            </a:r>
          </a:p>
          <a:p>
            <a:r>
              <a:rPr lang="en-US" dirty="0"/>
              <a:t>Deleting individual rows. You delete data in bulk by overwriting an entire table or partition, or by dropping a table.</a:t>
            </a:r>
          </a:p>
          <a:p>
            <a:r>
              <a:rPr lang="en-US" dirty="0"/>
              <a:t>Indexing (not currently</a:t>
            </a:r>
            <a:r>
              <a:rPr lang="en-US" dirty="0" smtClean="0"/>
              <a:t>).</a:t>
            </a:r>
          </a:p>
          <a:p>
            <a:r>
              <a:rPr lang="pt-BR" dirty="0"/>
              <a:t>Custom Hive Serializer/Deserializer classes (SerDes</a:t>
            </a:r>
            <a:r>
              <a:rPr lang="pt-BR" dirty="0" smtClean="0"/>
              <a:t>)</a:t>
            </a:r>
          </a:p>
          <a:p>
            <a:r>
              <a:rPr lang="en-US" dirty="0" smtClean="0"/>
              <a:t>Check pointing </a:t>
            </a:r>
            <a:r>
              <a:rPr lang="en-US" dirty="0"/>
              <a:t>within a query. That is, Impala does not save intermediate results to disk during long-running queries. 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 descr="impala-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80073" y="5165035"/>
            <a:ext cx="1184148" cy="1663988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</p:pic>
    </p:spTree>
    <p:extLst>
      <p:ext uri="{BB962C8B-B14F-4D97-AF65-F5344CB8AC3E}">
        <p14:creationId xmlns:p14="http://schemas.microsoft.com/office/powerpoint/2010/main" val="1562352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1885" y="-741609"/>
            <a:ext cx="6347713" cy="1320800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/>
              <a:t/>
            </a:r>
            <a:br>
              <a:rPr lang="en-US" b="1" dirty="0"/>
            </a:br>
            <a:r>
              <a:rPr lang="en-US" b="1" dirty="0" smtClean="0"/>
              <a:t>Features </a:t>
            </a:r>
            <a:r>
              <a:rPr lang="en-US" b="1" dirty="0"/>
              <a:t>from relational databases or Hive are not available in Impala?</a:t>
            </a:r>
            <a:br>
              <a:rPr lang="en-US" b="1" dirty="0"/>
            </a:br>
            <a:r>
              <a:rPr lang="en-US" b="1" dirty="0"/>
              <a:t/>
            </a: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8353" y="1961493"/>
            <a:ext cx="7886700" cy="3263504"/>
          </a:xfrm>
        </p:spPr>
        <p:txBody>
          <a:bodyPr>
            <a:normAutofit/>
          </a:bodyPr>
          <a:lstStyle/>
          <a:p>
            <a:r>
              <a:rPr lang="en-US" dirty="0"/>
              <a:t>Data is immutable, no </a:t>
            </a:r>
            <a:r>
              <a:rPr lang="en-US" dirty="0" smtClean="0"/>
              <a:t>updating</a:t>
            </a:r>
            <a:endParaRPr lang="en-US" dirty="0"/>
          </a:p>
          <a:p>
            <a:r>
              <a:rPr lang="en-US" dirty="0"/>
              <a:t>High memory usage </a:t>
            </a:r>
          </a:p>
          <a:p>
            <a:r>
              <a:rPr lang="en-US" dirty="0"/>
              <a:t>Response time </a:t>
            </a:r>
            <a:r>
              <a:rPr lang="en-US" dirty="0" smtClean="0"/>
              <a:t>is seconds not microseconds </a:t>
            </a:r>
            <a:endParaRPr lang="en-US" dirty="0" smtClean="0"/>
          </a:p>
          <a:p>
            <a:r>
              <a:rPr lang="en-US" dirty="0" smtClean="0"/>
              <a:t>Non-scalar </a:t>
            </a:r>
            <a:r>
              <a:rPr lang="en-US" dirty="0"/>
              <a:t>data types such as maps, arrays, </a:t>
            </a:r>
            <a:r>
              <a:rPr lang="en-US" dirty="0" err="1" smtClean="0"/>
              <a:t>structs</a:t>
            </a:r>
            <a:endParaRPr lang="en-US" dirty="0" smtClean="0"/>
          </a:p>
          <a:p>
            <a:r>
              <a:rPr lang="en-US" dirty="0"/>
              <a:t>XML and JSON </a:t>
            </a:r>
            <a:r>
              <a:rPr lang="en-US" dirty="0" smtClean="0"/>
              <a:t>functions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5" name="Picture 4" descr="impala-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06106" y="1267168"/>
            <a:ext cx="1437894" cy="2020557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pic>
    </p:spTree>
    <p:extLst>
      <p:ext uri="{BB962C8B-B14F-4D97-AF65-F5344CB8AC3E}">
        <p14:creationId xmlns:p14="http://schemas.microsoft.com/office/powerpoint/2010/main" val="1830814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PIG?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800" dirty="0"/>
              <a:t>Pig is a simple-to-understand data flow language used in the analysis of large data sets</a:t>
            </a:r>
          </a:p>
          <a:p>
            <a:r>
              <a:rPr lang="en-US" sz="2800" dirty="0"/>
              <a:t>Pig scripts are automatically converted into </a:t>
            </a:r>
            <a:r>
              <a:rPr lang="en-US" sz="2800" dirty="0" err="1"/>
              <a:t>MapReduce</a:t>
            </a:r>
            <a:r>
              <a:rPr lang="en-US" sz="2800" dirty="0"/>
              <a:t> jobs by the Pig interpreter, so you can analyze the data in a </a:t>
            </a:r>
            <a:r>
              <a:rPr lang="en-US" sz="2800" dirty="0" err="1"/>
              <a:t>Hadoop</a:t>
            </a:r>
            <a:r>
              <a:rPr lang="en-US" sz="2800" dirty="0"/>
              <a:t> cluster even if you aren't familiar with </a:t>
            </a:r>
            <a:r>
              <a:rPr lang="en-US" sz="2800" dirty="0" err="1" smtClean="0"/>
              <a:t>MapReduce</a:t>
            </a:r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885061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AVRO 	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5908" y="197755"/>
            <a:ext cx="2784850" cy="1065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43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Avro?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Avro is an apache open source project that provides two services for </a:t>
            </a:r>
            <a:r>
              <a:rPr lang="en-US" sz="2800" dirty="0" err="1" smtClean="0"/>
              <a:t>Hadoop</a:t>
            </a:r>
            <a:r>
              <a:rPr lang="en-US" sz="2800" dirty="0" smtClean="0"/>
              <a:t>:</a:t>
            </a:r>
          </a:p>
          <a:p>
            <a:pPr lvl="1">
              <a:buFont typeface="Wingdings" charset="2"/>
              <a:buChar char="§"/>
            </a:pPr>
            <a:r>
              <a:rPr lang="en-US" sz="1800" dirty="0" smtClean="0"/>
              <a:t>Data Serialization </a:t>
            </a:r>
          </a:p>
          <a:p>
            <a:pPr lvl="1">
              <a:buFont typeface="Wingdings" charset="2"/>
              <a:buChar char="§"/>
            </a:pPr>
            <a:r>
              <a:rPr lang="en-US" sz="1800" dirty="0" smtClean="0"/>
              <a:t>Data Deserialization</a:t>
            </a:r>
          </a:p>
          <a:p>
            <a:r>
              <a:rPr lang="en-US" sz="2800" dirty="0" smtClean="0"/>
              <a:t>We can use this services together or independently</a:t>
            </a:r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393049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22386"/>
            <a:ext cx="8229600" cy="5435614"/>
          </a:xfrm>
        </p:spPr>
        <p:txBody>
          <a:bodyPr/>
          <a:lstStyle/>
          <a:p>
            <a:r>
              <a:rPr lang="en-US" sz="2800" dirty="0" smtClean="0"/>
              <a:t>Data stored using Avro can easily be passed from a program written in one language to a program written in another language, even from a complied language like C to a scripting language like PIG 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 descr="Screen Shot 2015-06-05 at 10.22.0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1795" y="3986945"/>
            <a:ext cx="2801466" cy="2834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595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sz="400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800" dirty="0" smtClean="0"/>
              <a:t>Avro stores the data into very compact and efficient format. It stores both the data definition and the data together in one message or file</a:t>
            </a:r>
          </a:p>
          <a:p>
            <a:r>
              <a:rPr lang="en-US" sz="2800" dirty="0" smtClean="0"/>
              <a:t>The data definition is stored in JSON format and the data is stored in binary format</a:t>
            </a:r>
          </a:p>
          <a:p>
            <a:r>
              <a:rPr lang="en-US" sz="2800" dirty="0" smtClean="0"/>
              <a:t>Example:</a:t>
            </a:r>
          </a:p>
        </p:txBody>
      </p:sp>
    </p:spTree>
    <p:extLst>
      <p:ext uri="{BB962C8B-B14F-4D97-AF65-F5344CB8AC3E}">
        <p14:creationId xmlns:p14="http://schemas.microsoft.com/office/powerpoint/2010/main" val="149653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Avro supports a rich set of primitive data types including: numeric, binary and strings</a:t>
            </a:r>
          </a:p>
          <a:p>
            <a:r>
              <a:rPr lang="en-US" sz="2800" dirty="0" smtClean="0"/>
              <a:t>It also supports number of complex data types such as arrays, maps, enumerations and records</a:t>
            </a:r>
          </a:p>
          <a:p>
            <a:r>
              <a:rPr lang="en-US" sz="2800" dirty="0" smtClean="0"/>
              <a:t>Avro includes the API for Java, Python, Ruby, C, C++ and more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3257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Existing Serialization Systems:</a:t>
            </a:r>
            <a:br>
              <a:rPr lang="en-US" dirty="0" smtClean="0"/>
            </a:br>
            <a:r>
              <a:rPr lang="en-US" dirty="0" smtClean="0"/>
              <a:t>Protocol Buffers and Thrift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Expressive</a:t>
            </a:r>
          </a:p>
          <a:p>
            <a:r>
              <a:rPr lang="en-US" sz="2800" dirty="0" smtClean="0"/>
              <a:t>Efficient (small and fast)</a:t>
            </a:r>
          </a:p>
          <a:p>
            <a:r>
              <a:rPr lang="en-US" sz="2800" dirty="0" smtClean="0"/>
              <a:t>But these are not very dynamic</a:t>
            </a:r>
          </a:p>
          <a:p>
            <a:pPr lvl="1">
              <a:buFont typeface="Wingdings" charset="2"/>
              <a:buChar char="§"/>
            </a:pPr>
            <a:r>
              <a:rPr lang="en-US" sz="2000" dirty="0" smtClean="0"/>
              <a:t>Cannot browse arbitrary data</a:t>
            </a:r>
          </a:p>
          <a:p>
            <a:pPr lvl="1">
              <a:buFont typeface="Wingdings" charset="2"/>
              <a:buChar char="§"/>
            </a:pPr>
            <a:r>
              <a:rPr lang="en-US" sz="2000" dirty="0" smtClean="0"/>
              <a:t>Viewing a new data type or writing a new data type requires code </a:t>
            </a:r>
            <a:r>
              <a:rPr lang="en-US" sz="2000" dirty="0" smtClean="0"/>
              <a:t>generation</a:t>
            </a:r>
            <a:endParaRPr lang="en-US" sz="2000" dirty="0"/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7691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Avro Serialization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It has a simple schema, and the schema language is in JSON format</a:t>
            </a:r>
          </a:p>
          <a:p>
            <a:r>
              <a:rPr lang="en-US" sz="2800" dirty="0" smtClean="0"/>
              <a:t>Every time you do a serialization or deserialization (read or write) the schema is present</a:t>
            </a:r>
          </a:p>
          <a:p>
            <a:r>
              <a:rPr lang="en-US" sz="2800" dirty="0" smtClean="0"/>
              <a:t>Code generation is optional</a:t>
            </a:r>
          </a:p>
        </p:txBody>
      </p:sp>
    </p:spTree>
    <p:extLst>
      <p:ext uri="{BB962C8B-B14F-4D97-AF65-F5344CB8AC3E}">
        <p14:creationId xmlns:p14="http://schemas.microsoft.com/office/powerpoint/2010/main" val="2716628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Schema and Code generation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74649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sz="3000" dirty="0"/>
              <a:t>{"namespace": "</a:t>
            </a:r>
            <a:r>
              <a:rPr lang="en-US" sz="3000" dirty="0" err="1"/>
              <a:t>example.avro</a:t>
            </a:r>
            <a:r>
              <a:rPr lang="en-US" sz="3000" dirty="0"/>
              <a:t>",  </a:t>
            </a:r>
            <a:endParaRPr lang="en-US" sz="3000" dirty="0" smtClean="0"/>
          </a:p>
          <a:p>
            <a:pPr marL="0" indent="0">
              <a:buNone/>
            </a:pPr>
            <a:r>
              <a:rPr lang="en-US" sz="3000" dirty="0" smtClean="0"/>
              <a:t>"</a:t>
            </a:r>
            <a:r>
              <a:rPr lang="en-US" sz="3000" dirty="0"/>
              <a:t>type": "record",  </a:t>
            </a:r>
            <a:endParaRPr lang="en-US" sz="3000" dirty="0" smtClean="0"/>
          </a:p>
          <a:p>
            <a:pPr marL="0" indent="0">
              <a:buNone/>
            </a:pPr>
            <a:r>
              <a:rPr lang="en-US" sz="3000" dirty="0" smtClean="0"/>
              <a:t>"</a:t>
            </a:r>
            <a:r>
              <a:rPr lang="en-US" sz="3000" dirty="0"/>
              <a:t>name": "User",  </a:t>
            </a:r>
            <a:endParaRPr lang="en-US" sz="3000" dirty="0" smtClean="0"/>
          </a:p>
          <a:p>
            <a:pPr marL="0" indent="0">
              <a:buNone/>
            </a:pPr>
            <a:r>
              <a:rPr lang="en-US" sz="3000" dirty="0" smtClean="0"/>
              <a:t>"</a:t>
            </a:r>
            <a:r>
              <a:rPr lang="en-US" sz="3000" dirty="0"/>
              <a:t>fields": [      </a:t>
            </a:r>
            <a:endParaRPr lang="en-US" sz="3000" dirty="0" smtClean="0"/>
          </a:p>
          <a:p>
            <a:pPr marL="0" indent="0">
              <a:buNone/>
            </a:pPr>
            <a:r>
              <a:rPr lang="en-US" sz="3000" dirty="0" smtClean="0"/>
              <a:t>{</a:t>
            </a:r>
            <a:r>
              <a:rPr lang="en-US" sz="3000" dirty="0"/>
              <a:t>"name": "name", "type": "string"},     </a:t>
            </a:r>
            <a:endParaRPr lang="en-US" sz="3000" dirty="0" smtClean="0"/>
          </a:p>
          <a:p>
            <a:pPr marL="0" indent="0">
              <a:buNone/>
            </a:pPr>
            <a:r>
              <a:rPr lang="en-US" sz="3000" dirty="0" smtClean="0"/>
              <a:t>{"</a:t>
            </a:r>
            <a:r>
              <a:rPr lang="en-US" sz="3000" dirty="0"/>
              <a:t>name": "</a:t>
            </a:r>
            <a:r>
              <a:rPr lang="en-US" sz="3000" dirty="0" err="1"/>
              <a:t>favorite_number</a:t>
            </a:r>
            <a:r>
              <a:rPr lang="en-US" sz="3000" dirty="0"/>
              <a:t>",  "type": ["</a:t>
            </a:r>
            <a:r>
              <a:rPr lang="en-US" sz="3000" dirty="0" err="1"/>
              <a:t>int</a:t>
            </a:r>
            <a:r>
              <a:rPr lang="en-US" sz="3000" dirty="0"/>
              <a:t>", "null"]},      </a:t>
            </a:r>
            <a:endParaRPr lang="en-US" sz="3000" dirty="0" smtClean="0"/>
          </a:p>
          <a:p>
            <a:pPr marL="0" indent="0">
              <a:buNone/>
            </a:pPr>
            <a:r>
              <a:rPr lang="en-US" sz="3000" dirty="0" smtClean="0"/>
              <a:t>{</a:t>
            </a:r>
            <a:r>
              <a:rPr lang="en-US" sz="3000" dirty="0"/>
              <a:t>"name": "</a:t>
            </a:r>
            <a:r>
              <a:rPr lang="en-US" sz="3000" dirty="0" err="1"/>
              <a:t>favorite_color</a:t>
            </a:r>
            <a:r>
              <a:rPr lang="en-US" sz="3000" dirty="0"/>
              <a:t>", "type": ["string", "null"]}  ] }    </a:t>
            </a:r>
            <a:endParaRPr lang="en-US" sz="3000" dirty="0" smtClean="0"/>
          </a:p>
          <a:p>
            <a:r>
              <a:rPr lang="en-US" sz="3000" dirty="0" smtClean="0"/>
              <a:t>Code </a:t>
            </a:r>
            <a:r>
              <a:rPr lang="en-US" sz="3000" dirty="0"/>
              <a:t>generation allows us to automatically create classes based on our previously-defined </a:t>
            </a:r>
            <a:r>
              <a:rPr lang="en-US" sz="3000" dirty="0" smtClean="0"/>
              <a:t>schema</a:t>
            </a:r>
            <a:endParaRPr lang="en-US" sz="3000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7153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58369"/>
          </a:xfrm>
        </p:spPr>
        <p:txBody>
          <a:bodyPr>
            <a:normAutofit/>
          </a:bodyPr>
          <a:lstStyle/>
          <a:p>
            <a:r>
              <a:rPr lang="en-US" sz="2800" dirty="0"/>
              <a:t>First let's create some Users and set their fields.</a:t>
            </a:r>
          </a:p>
          <a:p>
            <a:pPr marL="0" indent="0">
              <a:buNone/>
            </a:pPr>
            <a:r>
              <a:rPr lang="en-US" sz="2800" dirty="0" smtClean="0"/>
              <a:t>	User </a:t>
            </a:r>
            <a:r>
              <a:rPr lang="en-US" sz="2800" dirty="0"/>
              <a:t>user1 = new User(); </a:t>
            </a:r>
            <a:r>
              <a:rPr lang="en-US" sz="2800" dirty="0" smtClean="0"/>
              <a:t>	user1</a:t>
            </a:r>
            <a:r>
              <a:rPr lang="en-US" sz="2800" dirty="0"/>
              <a:t>.setName("Alyssa"); </a:t>
            </a:r>
            <a:r>
              <a:rPr lang="en-US" sz="2800" dirty="0" smtClean="0"/>
              <a:t>	user1</a:t>
            </a:r>
            <a:r>
              <a:rPr lang="en-US" sz="2800" dirty="0"/>
              <a:t>.setFavoriteNumber(256); </a:t>
            </a:r>
            <a:endParaRPr lang="en-US" sz="2800" dirty="0" smtClean="0"/>
          </a:p>
          <a:p>
            <a:pPr marL="0" indent="0">
              <a:buNone/>
            </a:pPr>
            <a:r>
              <a:rPr lang="en-US" sz="2800" dirty="0"/>
              <a:t>	</a:t>
            </a:r>
            <a:r>
              <a:rPr lang="en-US" sz="2800" dirty="0" smtClean="0"/>
              <a:t>/</a:t>
            </a:r>
            <a:r>
              <a:rPr lang="en-US" sz="2800" dirty="0"/>
              <a:t>/ </a:t>
            </a:r>
            <a:r>
              <a:rPr lang="en-US" sz="2800" dirty="0" smtClean="0"/>
              <a:t>Leave favorite </a:t>
            </a:r>
            <a:r>
              <a:rPr lang="en-US" sz="2800" dirty="0"/>
              <a:t>color </a:t>
            </a:r>
            <a:r>
              <a:rPr lang="en-US" sz="2800" dirty="0" smtClean="0"/>
              <a:t>null</a:t>
            </a:r>
          </a:p>
          <a:p>
            <a:r>
              <a:rPr lang="en-US" sz="2800" dirty="0" smtClean="0"/>
              <a:t>Now once the user is created and the fields are set we can perform the serialization and the deserialization for the user objects </a:t>
            </a:r>
            <a:r>
              <a:rPr lang="en-US" sz="2800" dirty="0"/>
              <a:t>c</a:t>
            </a:r>
            <a:r>
              <a:rPr lang="en-US" sz="2800" dirty="0" smtClean="0"/>
              <a:t>reated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407141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Avro </a:t>
            </a:r>
            <a:r>
              <a:rPr lang="en-US" dirty="0" err="1" smtClean="0"/>
              <a:t>MapReduce</a:t>
            </a:r>
            <a:r>
              <a:rPr lang="en-US" dirty="0" smtClean="0"/>
              <a:t> API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07209"/>
          </a:xfrm>
        </p:spPr>
        <p:txBody>
          <a:bodyPr>
            <a:normAutofit/>
          </a:bodyPr>
          <a:lstStyle/>
          <a:p>
            <a:r>
              <a:rPr lang="en-US" sz="2800" dirty="0" smtClean="0"/>
              <a:t>Unlike the normal </a:t>
            </a:r>
            <a:r>
              <a:rPr lang="en-US" sz="2800" dirty="0" err="1" smtClean="0"/>
              <a:t>hadoop</a:t>
            </a:r>
            <a:r>
              <a:rPr lang="en-US" sz="2800" dirty="0" smtClean="0"/>
              <a:t> </a:t>
            </a:r>
            <a:r>
              <a:rPr lang="en-US" sz="2800" dirty="0" err="1" smtClean="0"/>
              <a:t>MapReduce</a:t>
            </a:r>
            <a:r>
              <a:rPr lang="en-US" sz="2800" dirty="0"/>
              <a:t> </a:t>
            </a:r>
            <a:r>
              <a:rPr lang="en-US" sz="2800" dirty="0" smtClean="0"/>
              <a:t>the Avro API is slightly different</a:t>
            </a:r>
          </a:p>
          <a:p>
            <a:r>
              <a:rPr lang="en-US" sz="2800" dirty="0"/>
              <a:t>public void map(</a:t>
            </a:r>
            <a:r>
              <a:rPr lang="en-US" sz="2800" dirty="0" err="1"/>
              <a:t>LongWritable</a:t>
            </a:r>
            <a:r>
              <a:rPr lang="en-US" sz="2800" dirty="0"/>
              <a:t> key, Text value, </a:t>
            </a:r>
            <a:r>
              <a:rPr lang="en-US" sz="2800" dirty="0" err="1"/>
              <a:t>OutputCollector</a:t>
            </a:r>
            <a:r>
              <a:rPr lang="en-US" sz="2800" dirty="0"/>
              <a:t>&lt;Text, </a:t>
            </a:r>
            <a:r>
              <a:rPr lang="en-US" sz="2800" dirty="0" err="1"/>
              <a:t>IntWritable</a:t>
            </a:r>
            <a:r>
              <a:rPr lang="en-US" sz="2800" dirty="0"/>
              <a:t>&gt; output, Reporter reporter) throws </a:t>
            </a:r>
            <a:r>
              <a:rPr lang="en-US" sz="2800" dirty="0" err="1"/>
              <a:t>IOException</a:t>
            </a:r>
            <a:r>
              <a:rPr lang="en-US" sz="2800" dirty="0"/>
              <a:t> </a:t>
            </a:r>
            <a:r>
              <a:rPr lang="en-US" sz="2800" dirty="0" smtClean="0"/>
              <a:t>{}</a:t>
            </a:r>
          </a:p>
          <a:p>
            <a:r>
              <a:rPr lang="en-US" sz="2800" dirty="0" err="1" smtClean="0"/>
              <a:t>Arvo</a:t>
            </a:r>
            <a:r>
              <a:rPr lang="en-US" sz="2800" dirty="0" smtClean="0"/>
              <a:t> </a:t>
            </a:r>
            <a:r>
              <a:rPr lang="en-US" sz="2800" dirty="0" err="1" smtClean="0"/>
              <a:t>MapReduce</a:t>
            </a:r>
            <a:endParaRPr lang="en-US" sz="2800" dirty="0" smtClean="0"/>
          </a:p>
          <a:p>
            <a:pPr marL="0" indent="0">
              <a:buNone/>
            </a:pPr>
            <a:r>
              <a:rPr lang="en-US" sz="2800" dirty="0"/>
              <a:t>	</a:t>
            </a:r>
            <a:r>
              <a:rPr lang="en-US" sz="2800" dirty="0" smtClean="0"/>
              <a:t>map(IN, Collector&lt;Pair&lt;K,V&gt;&gt;)</a:t>
            </a:r>
          </a:p>
          <a:p>
            <a:pPr marL="0" indent="0">
              <a:buNone/>
            </a:pPr>
            <a:r>
              <a:rPr lang="en-US" sz="2800" dirty="0" smtClean="0"/>
              <a:t>So the key value is generated at the intermediate step i.e. the output of map and the input of the reducer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901141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Screen Shot 2015-06-05 at 11.50.41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3684" b="-43684"/>
          <a:stretch>
            <a:fillRect/>
          </a:stretch>
        </p:blipFill>
        <p:spPr>
          <a:xfrm>
            <a:off x="130251" y="558272"/>
            <a:ext cx="8808197" cy="4525963"/>
          </a:xfrm>
        </p:spPr>
      </p:pic>
    </p:spTree>
    <p:extLst>
      <p:ext uri="{BB962C8B-B14F-4D97-AF65-F5344CB8AC3E}">
        <p14:creationId xmlns:p14="http://schemas.microsoft.com/office/powerpoint/2010/main" val="198485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/>
            </a:r>
            <a:br>
              <a:rPr lang="en-US" dirty="0"/>
            </a:br>
            <a:r>
              <a:rPr lang="en-US" dirty="0"/>
              <a:t>References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400" dirty="0" smtClean="0"/>
              <a:t>Cloudera Impala </a:t>
            </a:r>
            <a:r>
              <a:rPr lang="en-US" sz="2400" dirty="0"/>
              <a:t>official documentation and slides </a:t>
            </a:r>
            <a:endParaRPr lang="en-US" sz="2400" dirty="0" smtClean="0"/>
          </a:p>
          <a:p>
            <a:pPr marL="0" indent="0">
              <a:buNone/>
            </a:pPr>
            <a:r>
              <a:rPr lang="en-US" sz="2400" dirty="0" smtClean="0">
                <a:hlinkClick r:id="rId2"/>
              </a:rPr>
              <a:t>http</a:t>
            </a:r>
            <a:r>
              <a:rPr lang="en-US" sz="2400" dirty="0">
                <a:hlinkClick r:id="rId2"/>
              </a:rPr>
              <a:t>://</a:t>
            </a:r>
            <a:r>
              <a:rPr lang="en-US" sz="2400" dirty="0" smtClean="0">
                <a:hlinkClick r:id="rId2"/>
              </a:rPr>
              <a:t>www.cloudera.com/content/cloudera/en/documentation/core/latest/topics/impala.html</a:t>
            </a:r>
            <a:endParaRPr lang="en-US" sz="2400" dirty="0" smtClean="0"/>
          </a:p>
          <a:p>
            <a:r>
              <a:rPr lang="en-US" sz="2400" dirty="0"/>
              <a:t>Stack Overflow: </a:t>
            </a:r>
            <a:r>
              <a:rPr lang="en-US" sz="2400" dirty="0">
                <a:hlinkClick r:id="rId3"/>
              </a:rPr>
              <a:t>http://stackoverflow.com/search?q=impala</a:t>
            </a:r>
            <a:endParaRPr lang="en-US" sz="2400" dirty="0"/>
          </a:p>
          <a:p>
            <a:r>
              <a:rPr lang="en-US" sz="2400" dirty="0" err="1"/>
              <a:t>Quora</a:t>
            </a:r>
            <a:r>
              <a:rPr lang="en-US" sz="2400" dirty="0"/>
              <a:t>: </a:t>
            </a:r>
            <a:r>
              <a:rPr lang="en-US" sz="2400" dirty="0">
                <a:hlinkClick r:id="rId4"/>
              </a:rPr>
              <a:t>http://</a:t>
            </a:r>
            <a:r>
              <a:rPr lang="en-US" sz="2400" dirty="0" smtClean="0">
                <a:hlinkClick r:id="rId4"/>
              </a:rPr>
              <a:t>www.quora.com/Cloudera-Impala</a:t>
            </a:r>
            <a:endParaRPr lang="en-US" sz="2400" dirty="0"/>
          </a:p>
          <a:p>
            <a:r>
              <a:rPr lang="en-US" sz="2400" dirty="0" smtClean="0">
                <a:hlinkClick r:id="rId5"/>
              </a:rPr>
              <a:t>http</a:t>
            </a:r>
            <a:r>
              <a:rPr lang="en-US" sz="2400" dirty="0">
                <a:hlinkClick r:id="rId5"/>
              </a:rPr>
              <a:t>://impala.io/index.html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5959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Users of PIG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5096" y="1333276"/>
            <a:ext cx="6347714" cy="3880773"/>
          </a:xfrm>
        </p:spPr>
        <p:txBody>
          <a:bodyPr/>
          <a:lstStyle/>
          <a:p>
            <a:r>
              <a:rPr lang="en-US" sz="2800" dirty="0" smtClean="0"/>
              <a:t>Yahoo is one of the heaviest user of </a:t>
            </a:r>
            <a:r>
              <a:rPr lang="en-US" sz="2800" dirty="0" err="1" smtClean="0"/>
              <a:t>hadoop</a:t>
            </a:r>
            <a:r>
              <a:rPr lang="en-US" sz="2800" dirty="0" smtClean="0"/>
              <a:t>, runs 40% of all its </a:t>
            </a:r>
            <a:r>
              <a:rPr lang="en-US" sz="2800" dirty="0" err="1" smtClean="0"/>
              <a:t>hadoop</a:t>
            </a:r>
            <a:r>
              <a:rPr lang="en-US" sz="2800" dirty="0" smtClean="0"/>
              <a:t> jobs using PIG</a:t>
            </a:r>
          </a:p>
          <a:p>
            <a:endParaRPr lang="en-US" dirty="0"/>
          </a:p>
        </p:txBody>
      </p:sp>
      <p:pic>
        <p:nvPicPr>
          <p:cNvPr id="4" name="Picture 3" descr="Screen Shot 2015-06-06 at 12.24.28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096" y="2776716"/>
            <a:ext cx="6748003" cy="3745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541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to access PIG?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Grunt, Pig shell</a:t>
            </a:r>
          </a:p>
          <a:p>
            <a:r>
              <a:rPr lang="en-US" sz="2800" dirty="0" smtClean="0"/>
              <a:t>Submit the PIG scripts directly</a:t>
            </a:r>
          </a:p>
          <a:p>
            <a:r>
              <a:rPr lang="en-US" sz="2800" dirty="0" smtClean="0"/>
              <a:t>Pig server JAVA class, a JDBC like interface</a:t>
            </a:r>
          </a:p>
          <a:p>
            <a:r>
              <a:rPr lang="en-US" sz="2800" dirty="0" smtClean="0"/>
              <a:t>Pig Pen, an eclipse plugin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525403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Pig Data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Scalar Types:</a:t>
            </a:r>
          </a:p>
          <a:p>
            <a:pPr lvl="1">
              <a:buFont typeface="Wingdings" charset="2"/>
              <a:buChar char="§"/>
            </a:pPr>
            <a:r>
              <a:rPr lang="en-US" sz="2000" dirty="0" smtClean="0"/>
              <a:t>	</a:t>
            </a:r>
            <a:r>
              <a:rPr lang="en-US" sz="2000" dirty="0" err="1" smtClean="0"/>
              <a:t>Int</a:t>
            </a:r>
            <a:endParaRPr lang="en-US" sz="2000" dirty="0" smtClean="0"/>
          </a:p>
          <a:p>
            <a:pPr lvl="1">
              <a:buFont typeface="Wingdings" charset="2"/>
              <a:buChar char="§"/>
            </a:pPr>
            <a:r>
              <a:rPr lang="en-US" sz="2000" dirty="0" smtClean="0"/>
              <a:t>	Long</a:t>
            </a:r>
          </a:p>
          <a:p>
            <a:pPr lvl="1">
              <a:buFont typeface="Wingdings" charset="2"/>
              <a:buChar char="§"/>
            </a:pPr>
            <a:r>
              <a:rPr lang="en-US" sz="2000" dirty="0" smtClean="0"/>
              <a:t>	</a:t>
            </a:r>
            <a:r>
              <a:rPr lang="en-US" sz="2000" dirty="0" err="1" smtClean="0"/>
              <a:t>Chararray</a:t>
            </a:r>
            <a:endParaRPr lang="en-US" sz="2000" dirty="0" smtClean="0"/>
          </a:p>
          <a:p>
            <a:pPr lvl="1">
              <a:buFont typeface="Wingdings" charset="2"/>
              <a:buChar char="§"/>
            </a:pPr>
            <a:r>
              <a:rPr lang="en-US" sz="2000" dirty="0" smtClean="0"/>
              <a:t>	</a:t>
            </a:r>
            <a:r>
              <a:rPr lang="en-US" sz="2000" dirty="0" err="1" smtClean="0"/>
              <a:t>Bytearray</a:t>
            </a:r>
            <a:endParaRPr lang="en-US" sz="2000" dirty="0" smtClean="0"/>
          </a:p>
          <a:p>
            <a:pPr marL="342900" lvl="1" indent="-342900"/>
            <a:r>
              <a:rPr lang="en-US" sz="2800" dirty="0"/>
              <a:t>Complex Types:</a:t>
            </a:r>
          </a:p>
          <a:p>
            <a:pPr lvl="1">
              <a:buFont typeface="Wingdings" charset="2"/>
              <a:buChar char="§"/>
            </a:pPr>
            <a:r>
              <a:rPr lang="en-US" dirty="0"/>
              <a:t>	</a:t>
            </a:r>
            <a:r>
              <a:rPr lang="en-US" sz="2000" dirty="0" smtClean="0"/>
              <a:t>Tuple</a:t>
            </a:r>
            <a:endParaRPr lang="en-US" sz="2000" dirty="0"/>
          </a:p>
          <a:p>
            <a:pPr lvl="1">
              <a:buFont typeface="Wingdings" charset="2"/>
              <a:buChar char="§"/>
            </a:pPr>
            <a:r>
              <a:rPr lang="en-US" sz="2000" dirty="0"/>
              <a:t>	</a:t>
            </a:r>
            <a:r>
              <a:rPr lang="en-US" sz="2000" dirty="0" smtClean="0"/>
              <a:t>Bag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52701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do we use PIG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3805" y="1176522"/>
            <a:ext cx="6347714" cy="3880773"/>
          </a:xfrm>
        </p:spPr>
        <p:txBody>
          <a:bodyPr>
            <a:normAutofit/>
          </a:bodyPr>
          <a:lstStyle/>
          <a:p>
            <a:r>
              <a:rPr lang="en-US" sz="2800" dirty="0" smtClean="0"/>
              <a:t>PIG is a data flow scripting language, used for performing map reduce task</a:t>
            </a:r>
          </a:p>
          <a:p>
            <a:endParaRPr lang="en-US" sz="2800" dirty="0"/>
          </a:p>
        </p:txBody>
      </p:sp>
      <p:pic>
        <p:nvPicPr>
          <p:cNvPr id="4" name="Picture 3" descr="Screen Shot 2015-06-06 at 12.27.11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" y="2595154"/>
            <a:ext cx="7652223" cy="4262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145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580</TotalTime>
  <Words>1485</Words>
  <Application>Microsoft Office PowerPoint</Application>
  <PresentationFormat>On-screen Show (4:3)</PresentationFormat>
  <Paragraphs>340</Paragraphs>
  <Slides>50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6" baseType="lpstr">
      <vt:lpstr>Arial</vt:lpstr>
      <vt:lpstr>Calibri</vt:lpstr>
      <vt:lpstr>Trebuchet MS</vt:lpstr>
      <vt:lpstr>Wingdings</vt:lpstr>
      <vt:lpstr>Wingdings 3</vt:lpstr>
      <vt:lpstr>Facet</vt:lpstr>
      <vt:lpstr>  PIG, HIVE, IMPALA, AVRO  </vt:lpstr>
      <vt:lpstr>PowerPoint Presentation</vt:lpstr>
      <vt:lpstr>PIG </vt:lpstr>
      <vt:lpstr>What is PIG?</vt:lpstr>
      <vt:lpstr>PowerPoint Presentation</vt:lpstr>
      <vt:lpstr>Users of PIG</vt:lpstr>
      <vt:lpstr>How to access PIG?</vt:lpstr>
      <vt:lpstr>Pig Data Types</vt:lpstr>
      <vt:lpstr>Why do we use PIG</vt:lpstr>
      <vt:lpstr>How to load the data in PIG? </vt:lpstr>
      <vt:lpstr>We need to start the PIG Shell</vt:lpstr>
      <vt:lpstr>Load returns a Tuple</vt:lpstr>
      <vt:lpstr>Some of the operations in PIG</vt:lpstr>
      <vt:lpstr>User Define Functions - UDF</vt:lpstr>
      <vt:lpstr>DEMO</vt:lpstr>
      <vt:lpstr>HIVE</vt:lpstr>
      <vt:lpstr> Hive Origin </vt:lpstr>
      <vt:lpstr>What is Hive?</vt:lpstr>
      <vt:lpstr>Hive Vs. Simple Web App</vt:lpstr>
      <vt:lpstr>Hive Architecture</vt:lpstr>
      <vt:lpstr>Hive Architecture</vt:lpstr>
      <vt:lpstr>Hive Database</vt:lpstr>
      <vt:lpstr>Data Model</vt:lpstr>
      <vt:lpstr>Hive Data Model</vt:lpstr>
      <vt:lpstr>Metastore</vt:lpstr>
      <vt:lpstr>Hive Vs. RDBMS</vt:lpstr>
      <vt:lpstr>IMPALA</vt:lpstr>
      <vt:lpstr>Scale at eBay</vt:lpstr>
      <vt:lpstr>Big Questions ?</vt:lpstr>
      <vt:lpstr>Question ?</vt:lpstr>
      <vt:lpstr>Impala – Architecture</vt:lpstr>
      <vt:lpstr>Impala – Architecture</vt:lpstr>
      <vt:lpstr>Impala – Architecture</vt:lpstr>
      <vt:lpstr>Why Impala?</vt:lpstr>
      <vt:lpstr>Impala Query Execution</vt:lpstr>
      <vt:lpstr>Impala Query Execution</vt:lpstr>
      <vt:lpstr>Impala Query Execution</vt:lpstr>
      <vt:lpstr> Features from relational databases or Hive are not available in Impala? </vt:lpstr>
      <vt:lpstr>  Features from relational databases or Hive are not available in Impala?  </vt:lpstr>
      <vt:lpstr>AVRO  </vt:lpstr>
      <vt:lpstr>What is Avro? </vt:lpstr>
      <vt:lpstr>PowerPoint Presentation</vt:lpstr>
      <vt:lpstr>PowerPoint Presentation</vt:lpstr>
      <vt:lpstr>PowerPoint Presentation</vt:lpstr>
      <vt:lpstr>Existing Serialization Systems: Protocol Buffers and Thrift</vt:lpstr>
      <vt:lpstr>Avro Serialization</vt:lpstr>
      <vt:lpstr>Schema and Code generation</vt:lpstr>
      <vt:lpstr>PowerPoint Presentation</vt:lpstr>
      <vt:lpstr>Avro MapReduce API</vt:lpstr>
      <vt:lpstr> References </vt:lpstr>
    </vt:vector>
  </TitlesOfParts>
  <Company>Northeastern University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AVROPresentation</dc:title>
  <dc:creator>Prateek Gangwal</dc:creator>
  <cp:lastModifiedBy>Praneeth Krishna Bellamkonda</cp:lastModifiedBy>
  <cp:revision>53</cp:revision>
  <dcterms:created xsi:type="dcterms:W3CDTF">2015-06-06T00:15:25Z</dcterms:created>
  <dcterms:modified xsi:type="dcterms:W3CDTF">2015-06-06T17:08:10Z</dcterms:modified>
</cp:coreProperties>
</file>